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70" r:id="rId9"/>
    <p:sldId id="263" r:id="rId10"/>
    <p:sldId id="265" r:id="rId11"/>
    <p:sldId id="264" r:id="rId12"/>
    <p:sldId id="266" r:id="rId13"/>
    <p:sldId id="269" r:id="rId14"/>
    <p:sldId id="26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2B0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9" d="100"/>
          <a:sy n="89" d="100"/>
        </p:scale>
        <p:origin x="13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8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4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5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0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9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7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8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3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1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60C3B-CAED-41F6-B84F-7DD6FF99AF51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CBFDD-B917-4783-AB79-E98A13A9E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409" y="0"/>
            <a:ext cx="8626415" cy="1938992"/>
          </a:xfrm>
          <a:prstGeom prst="rect">
            <a:avLst/>
          </a:prstGeom>
          <a:solidFill>
            <a:srgbClr val="2B06CA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</a:rPr>
              <a:t>Agency Update: </a:t>
            </a:r>
          </a:p>
          <a:p>
            <a:pPr algn="ctr"/>
            <a:r>
              <a:rPr lang="en-US" sz="6000" b="1" dirty="0" smtClean="0">
                <a:solidFill>
                  <a:srgbClr val="FFC000"/>
                </a:solidFill>
              </a:rPr>
              <a:t>Utah State Parks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409" y="4230309"/>
            <a:ext cx="2936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By: James Wells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Park Ranger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Dead Horse Point S.P.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Moab, Utah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848" y="2182482"/>
            <a:ext cx="3987810" cy="453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875"/>
            <a:ext cx="9144000" cy="5572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837" y="232913"/>
            <a:ext cx="844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Marina expansion at Bear Lake State Park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8" y="1394274"/>
            <a:ext cx="7039155" cy="5463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728" y="41332"/>
            <a:ext cx="788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C000"/>
                </a:solidFill>
              </a:rPr>
              <a:t>State-Federal land sharing agreements: Goblin Valley State Park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082" y="4566036"/>
            <a:ext cx="1009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courtesy of the Salt Lake Tribune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53" y="3661658"/>
            <a:ext cx="2268747" cy="28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7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193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932" y="4219531"/>
            <a:ext cx="3852067" cy="2638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0923" y="1017916"/>
            <a:ext cx="3554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State-Federal land sharing agreements: Goosenecks State Park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9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2213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00B0F0"/>
                </a:solidFill>
              </a:rPr>
              <a:t>60</a:t>
            </a:r>
            <a:r>
              <a:rPr lang="en-US" sz="5400" b="1" baseline="30000" dirty="0" smtClean="0">
                <a:solidFill>
                  <a:srgbClr val="00B0F0"/>
                </a:solidFill>
              </a:rPr>
              <a:t>th</a:t>
            </a:r>
            <a:r>
              <a:rPr lang="en-US" sz="5400" b="1" dirty="0" smtClean="0">
                <a:solidFill>
                  <a:srgbClr val="00B0F0"/>
                </a:solidFill>
              </a:rPr>
              <a:t> Anniversary</a:t>
            </a:r>
            <a:br>
              <a:rPr lang="en-US" sz="5400" b="1" dirty="0" smtClean="0">
                <a:solidFill>
                  <a:srgbClr val="00B0F0"/>
                </a:solidFill>
              </a:rPr>
            </a:br>
            <a:r>
              <a:rPr lang="en-US" sz="5400" b="1" dirty="0" smtClean="0">
                <a:solidFill>
                  <a:srgbClr val="00B0F0"/>
                </a:solidFill>
              </a:rPr>
              <a:t>1957-2017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27" y="1782492"/>
            <a:ext cx="8867955" cy="4351338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60 special events to be held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At least one per week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One per park, regional office, and program office </a:t>
            </a:r>
            <a:r>
              <a:rPr lang="en-US" sz="2800" dirty="0" smtClean="0">
                <a:solidFill>
                  <a:schemeClr val="bg1"/>
                </a:solidFill>
              </a:rPr>
              <a:t>(Boating</a:t>
            </a:r>
            <a:r>
              <a:rPr lang="en-US" sz="2800" dirty="0" smtClean="0">
                <a:solidFill>
                  <a:schemeClr val="bg1"/>
                </a:solidFill>
              </a:rPr>
              <a:t>, OHV, etc.)</a:t>
            </a:r>
          </a:p>
          <a:p>
            <a:pPr lvl="1"/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rgbClr val="FFC000"/>
                </a:solidFill>
              </a:rPr>
              <a:t>Fee Free Days</a:t>
            </a:r>
          </a:p>
          <a:p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rgbClr val="FFC000"/>
                </a:solidFill>
              </a:rPr>
              <a:t>Commemorative souvenirs 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814" y="155275"/>
            <a:ext cx="843663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</a:rPr>
              <a:t>With so many ongoing projects, there is near-constant demand for volunteer (and Eagle Scout) projects. 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C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For those wanting to start a career in the parks, internships and paid seasonal ranger positions are posted during winter and early spring. 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C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</a:rPr>
              <a:t>To learn more about either opportunity, it is best to contact park managers directly. </a:t>
            </a:r>
          </a:p>
          <a:p>
            <a:pPr marL="457200" indent="-457200">
              <a:buFontTx/>
              <a:buChar char="-"/>
            </a:pPr>
            <a:endParaRPr lang="en-US" sz="2800" dirty="0" smtClean="0">
              <a:solidFill>
                <a:srgbClr val="FFC000"/>
              </a:solidFill>
            </a:endParaRPr>
          </a:p>
          <a:p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http://stateparks.utah.gov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C000"/>
              </a:solidFill>
            </a:endParaRPr>
          </a:p>
          <a:p>
            <a:pPr marL="457200" indent="-457200">
              <a:buFontTx/>
              <a:buChar char="-"/>
            </a:pPr>
            <a:endParaRPr lang="en-US" sz="2800" dirty="0" smtClean="0">
              <a:solidFill>
                <a:srgbClr val="FFC000"/>
              </a:solidFill>
            </a:endParaRPr>
          </a:p>
          <a:p>
            <a:pPr algn="r"/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67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8906" y="129397"/>
            <a:ext cx="6849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Questions?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4568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0" y="112142"/>
            <a:ext cx="5441287" cy="6642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2113" y="681887"/>
            <a:ext cx="4037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Utah’s 43 </a:t>
            </a:r>
          </a:p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State Parks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3215" y="3688956"/>
            <a:ext cx="3122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5.2 million visitors in FY 2016 (July </a:t>
            </a:r>
            <a:r>
              <a:rPr lang="en-US" sz="2000" dirty="0" smtClean="0">
                <a:solidFill>
                  <a:schemeClr val="bg1"/>
                </a:solidFill>
              </a:rPr>
              <a:t>‘15 </a:t>
            </a:r>
            <a:r>
              <a:rPr lang="en-US" sz="2000" dirty="0" smtClean="0">
                <a:solidFill>
                  <a:schemeClr val="bg1"/>
                </a:solidFill>
              </a:rPr>
              <a:t>– July ‘16)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034" y="948906"/>
            <a:ext cx="89369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Agency Mission: </a:t>
            </a:r>
            <a:r>
              <a:rPr lang="en-US" sz="2800" dirty="0">
                <a:solidFill>
                  <a:schemeClr val="bg1"/>
                </a:solidFill>
              </a:rPr>
              <a:t>To enhance the quality of life by preserving and providing natural, cultural, and recreational resources for the enjoyment, education, and inspiration of this and future generations.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034" y="3692105"/>
            <a:ext cx="82123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Director Fred Hayes: </a:t>
            </a:r>
            <a:r>
              <a:rPr lang="en-US" sz="2800" b="1" dirty="0" smtClean="0">
                <a:solidFill>
                  <a:schemeClr val="bg1"/>
                </a:solidFill>
              </a:rPr>
              <a:t>“</a:t>
            </a:r>
            <a:r>
              <a:rPr lang="en-US" sz="2800" dirty="0" smtClean="0">
                <a:solidFill>
                  <a:schemeClr val="bg1"/>
                </a:solidFill>
              </a:rPr>
              <a:t>more </a:t>
            </a:r>
            <a:r>
              <a:rPr lang="en-US" sz="2800" dirty="0">
                <a:solidFill>
                  <a:schemeClr val="bg1"/>
                </a:solidFill>
              </a:rPr>
              <a:t>people having more fun in more parks more </a:t>
            </a:r>
            <a:r>
              <a:rPr lang="en-US" sz="2800" dirty="0" smtClean="0">
                <a:solidFill>
                  <a:schemeClr val="bg1"/>
                </a:solidFill>
              </a:rPr>
              <a:t>often….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w</a:t>
            </a:r>
            <a:r>
              <a:rPr lang="en-US" sz="2800" dirty="0" smtClean="0">
                <a:solidFill>
                  <a:schemeClr val="bg1"/>
                </a:solidFill>
              </a:rPr>
              <a:t>e </a:t>
            </a:r>
            <a:r>
              <a:rPr lang="en-US" sz="2800" dirty="0">
                <a:solidFill>
                  <a:schemeClr val="bg1"/>
                </a:solidFill>
              </a:rPr>
              <a:t>are working to find ways to draw more people by offering a greater diversity of ways to enjoy the parks</a:t>
            </a:r>
            <a:r>
              <a:rPr lang="en-US" sz="2800" dirty="0" smtClean="0">
                <a:solidFill>
                  <a:schemeClr val="bg1"/>
                </a:solidFill>
              </a:rPr>
              <a:t>.”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18249"/>
            <a:ext cx="9144473" cy="5339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929" y="232912"/>
            <a:ext cx="8298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Green River State Park – </a:t>
            </a:r>
            <a:r>
              <a:rPr lang="en-US" sz="3200" b="1" dirty="0" smtClean="0">
                <a:solidFill>
                  <a:schemeClr val="bg1"/>
                </a:solidFill>
              </a:rPr>
              <a:t>Championship level, 18-hole disc golf course opened in 2015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5633"/>
            <a:ext cx="9144000" cy="5122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476" y="0"/>
            <a:ext cx="85315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C000"/>
                </a:solidFill>
              </a:rPr>
              <a:t>Zipline</a:t>
            </a:r>
            <a:r>
              <a:rPr lang="en-US" sz="4400" b="1" dirty="0" smtClean="0">
                <a:solidFill>
                  <a:srgbClr val="FFC000"/>
                </a:solidFill>
              </a:rPr>
              <a:t> </a:t>
            </a:r>
            <a:r>
              <a:rPr lang="en-US" sz="4400" b="1" dirty="0" smtClean="0">
                <a:solidFill>
                  <a:srgbClr val="FFC000"/>
                </a:solidFill>
              </a:rPr>
              <a:t>at Deer Creek State Park</a:t>
            </a:r>
          </a:p>
          <a:p>
            <a:pPr marL="571500" indent="-571500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</a:rPr>
              <a:t>Installed Spring 2016</a:t>
            </a:r>
          </a:p>
          <a:p>
            <a:pPr marL="571500" indent="-571500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</a:rPr>
              <a:t>World’s longest </a:t>
            </a:r>
            <a:r>
              <a:rPr lang="en-US" sz="2400" b="1" dirty="0" err="1" smtClean="0">
                <a:solidFill>
                  <a:schemeClr val="bg1"/>
                </a:solidFill>
              </a:rPr>
              <a:t>zipline</a:t>
            </a:r>
            <a:r>
              <a:rPr lang="en-US" sz="2400" b="1" dirty="0" smtClean="0">
                <a:solidFill>
                  <a:schemeClr val="bg1"/>
                </a:solidFill>
              </a:rPr>
              <a:t> running over water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0174"/>
            <a:ext cx="9231572" cy="5037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90" y="69012"/>
            <a:ext cx="90491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Fremont Indian State Park – </a:t>
            </a:r>
            <a:r>
              <a:rPr lang="en-US" sz="3200" dirty="0" smtClean="0">
                <a:solidFill>
                  <a:schemeClr val="bg1"/>
                </a:solidFill>
              </a:rPr>
              <a:t>Recently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linked with the Piute ATV Trail network.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400" dirty="0" smtClean="0">
                <a:solidFill>
                  <a:srgbClr val="FFC000"/>
                </a:solidFill>
              </a:rPr>
              <a:t>Longest </a:t>
            </a:r>
            <a:r>
              <a:rPr lang="en-US" sz="2400" dirty="0" err="1" smtClean="0">
                <a:solidFill>
                  <a:srgbClr val="FFC000"/>
                </a:solidFill>
              </a:rPr>
              <a:t>atv</a:t>
            </a:r>
            <a:r>
              <a:rPr lang="en-US" sz="2400" dirty="0" smtClean="0">
                <a:solidFill>
                  <a:srgbClr val="FFC000"/>
                </a:solidFill>
              </a:rPr>
              <a:t>/</a:t>
            </a:r>
            <a:r>
              <a:rPr lang="en-US" sz="2400" dirty="0" err="1" smtClean="0">
                <a:solidFill>
                  <a:srgbClr val="FFC000"/>
                </a:solidFill>
              </a:rPr>
              <a:t>ohv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trail system in the world, at nearly 1,000 miles. 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5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4358" cy="3036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09" y="3980262"/>
            <a:ext cx="4666891" cy="2877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075" y="411641"/>
            <a:ext cx="4232925" cy="2213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7932"/>
            <a:ext cx="4477109" cy="2340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275" y="3120252"/>
            <a:ext cx="8867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Two International Dark Sky Parks designated in 2016.</a:t>
            </a:r>
          </a:p>
          <a:p>
            <a:pPr algn="ctr"/>
            <a:r>
              <a:rPr lang="en-US" sz="2400" dirty="0" smtClean="0">
                <a:solidFill>
                  <a:srgbClr val="00B0F0"/>
                </a:solidFill>
              </a:rPr>
              <a:t>Ten additional parks seeking the designation.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International Dark Sky Parks…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9457"/>
            <a:ext cx="9144000" cy="538288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Possess some of the clearest, darkest night skies in the world.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Measured by light meter and photographic equipment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Gold, silver, and bronze designations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Take measures to protect their own night sky.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Shielding of light fixtures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Light curfews &amp; sensors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Best Management Plans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Receive community letters of support for the designation.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Engage visitors with educational events.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At least four events per year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887" y="3254297"/>
            <a:ext cx="2855344" cy="15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4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75781"/>
            <a:ext cx="9136783" cy="4382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804" y="1"/>
            <a:ext cx="4236978" cy="3177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34" y="379563"/>
            <a:ext cx="4597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Plans for 2017: </a:t>
            </a:r>
            <a:r>
              <a:rPr lang="en-US" sz="2800" b="1" dirty="0" smtClean="0">
                <a:solidFill>
                  <a:schemeClr val="bg1"/>
                </a:solidFill>
              </a:rPr>
              <a:t>Campground expansion at Dead Horse Point State Park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</TotalTime>
  <Words>401</Words>
  <Application>Microsoft Office PowerPoint</Application>
  <PresentationFormat>On-screen Show (4:3)</PresentationFormat>
  <Paragraphs>56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Dark Sky Parks…</vt:lpstr>
      <vt:lpstr>PowerPoint Presentation</vt:lpstr>
      <vt:lpstr>PowerPoint Presentation</vt:lpstr>
      <vt:lpstr>PowerPoint Presentation</vt:lpstr>
      <vt:lpstr>PowerPoint Presentation</vt:lpstr>
      <vt:lpstr>60th Anniversary 1957-2017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Wells</dc:creator>
  <cp:lastModifiedBy>Jim Wells</cp:lastModifiedBy>
  <cp:revision>34</cp:revision>
  <dcterms:created xsi:type="dcterms:W3CDTF">2016-10-03T16:59:49Z</dcterms:created>
  <dcterms:modified xsi:type="dcterms:W3CDTF">2016-10-07T03:15:40Z</dcterms:modified>
</cp:coreProperties>
</file>