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3" r:id="rId3"/>
    <p:sldId id="274" r:id="rId4"/>
    <p:sldId id="275" r:id="rId5"/>
    <p:sldId id="289" r:id="rId6"/>
    <p:sldId id="295" r:id="rId7"/>
    <p:sldId id="288" r:id="rId8"/>
    <p:sldId id="291" r:id="rId9"/>
    <p:sldId id="292" r:id="rId10"/>
    <p:sldId id="293" r:id="rId11"/>
    <p:sldId id="294" r:id="rId12"/>
    <p:sldId id="290" r:id="rId13"/>
    <p:sldId id="28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0" autoAdjust="0"/>
    <p:restoredTop sz="94660"/>
  </p:normalViewPr>
  <p:slideViewPr>
    <p:cSldViewPr>
      <p:cViewPr varScale="1">
        <p:scale>
          <a:sx n="72" d="100"/>
          <a:sy n="72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86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3B85B7-D48E-4F2E-84ED-9ED544A87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1554B-EB0A-4685-B884-4079AB265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AF886-BB02-40E1-8001-2CFCEEDBB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CA9BC-DB53-4D15-BD90-F4E2A0C89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5566B-5E1B-46A5-B9E5-94E61FDB7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EB35A-4F3F-49F0-A8D4-8BDB45514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ADF66-4F6F-4065-A6D6-6A6268A50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B286C-25DE-44BB-AFFE-8DD786B33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26E56-7D5A-4B46-89C1-923DA9378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A56E2-2599-4295-BF21-778CAB4E0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35F27-D5FD-4DB1-AC2A-A5E14C1F92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EA60D-633A-428C-9406-7B73E50DA6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608F9FFF-508A-4E4E-BE9A-14BCADB80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5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5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5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5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765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6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766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6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6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438400"/>
            <a:ext cx="7620000" cy="3200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Management of Change System</a:t>
            </a:r>
          </a:p>
          <a:p>
            <a:pPr eaLnBrk="1" hangingPunct="1">
              <a:defRPr/>
            </a:pPr>
            <a:r>
              <a:rPr lang="en-US" dirty="0" smtClean="0"/>
              <a:t>Nucor Steel </a:t>
            </a:r>
            <a:r>
              <a:rPr lang="en-US" dirty="0" smtClean="0"/>
              <a:t>Auburn, Inc.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sz="2400" dirty="0" smtClean="0"/>
              <a:t>Eric Hiser</a:t>
            </a:r>
          </a:p>
          <a:p>
            <a:pPr eaLnBrk="1" hangingPunct="1">
              <a:defRPr/>
            </a:pPr>
            <a:r>
              <a:rPr lang="en-US" sz="2400" dirty="0" smtClean="0"/>
              <a:t>Jorden Bischoff &amp; Hiser</a:t>
            </a:r>
          </a:p>
        </p:txBody>
      </p:sp>
      <p:pic>
        <p:nvPicPr>
          <p:cNvPr id="3075" name="Picture 5" descr="Plate Logo"/>
          <p:cNvPicPr>
            <a:picLocks noChangeAspect="1" noChangeArrowheads="1"/>
          </p:cNvPicPr>
          <p:nvPr>
            <p:ph type="ctr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97188" y="304800"/>
            <a:ext cx="3352800" cy="14700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MOC Drivers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Environmental</a:t>
            </a:r>
          </a:p>
          <a:p>
            <a:pPr lvl="1" eaLnBrk="1" hangingPunct="1">
              <a:defRPr/>
            </a:pPr>
            <a:r>
              <a:rPr lang="en-US" sz="2400" dirty="0" smtClean="0"/>
              <a:t>Water</a:t>
            </a:r>
          </a:p>
          <a:p>
            <a:pPr lvl="2" eaLnBrk="1" hangingPunct="1">
              <a:defRPr/>
            </a:pPr>
            <a:r>
              <a:rPr lang="en-US" sz="2000" dirty="0" smtClean="0"/>
              <a:t>Addition of any water or other substance to any </a:t>
            </a:r>
            <a:r>
              <a:rPr lang="en-US" sz="2000" dirty="0" smtClean="0"/>
              <a:t>storm water ditch </a:t>
            </a:r>
            <a:r>
              <a:rPr lang="en-US" sz="2000" dirty="0" smtClean="0"/>
              <a:t>at the plant (NPDES permit issue)</a:t>
            </a:r>
          </a:p>
          <a:p>
            <a:pPr lvl="2" eaLnBrk="1" hangingPunct="1">
              <a:defRPr/>
            </a:pPr>
            <a:r>
              <a:rPr lang="en-US" sz="2000" dirty="0" smtClean="0"/>
              <a:t>Addition of any water or other substance into any pond or hole </a:t>
            </a:r>
            <a:r>
              <a:rPr lang="en-US" sz="2000" dirty="0" smtClean="0"/>
              <a:t>(Land </a:t>
            </a:r>
            <a:r>
              <a:rPr lang="en-US" sz="2000" dirty="0" smtClean="0"/>
              <a:t>Application Permit/UIC issue)</a:t>
            </a:r>
          </a:p>
          <a:p>
            <a:pPr lvl="2" eaLnBrk="1" hangingPunct="1">
              <a:defRPr/>
            </a:pPr>
            <a:r>
              <a:rPr lang="en-US" sz="2000" dirty="0" smtClean="0"/>
              <a:t>Changing any chemical that is added to the water system, either directly (water treatment) or indirectly (hosed into flume)</a:t>
            </a:r>
          </a:p>
          <a:p>
            <a:pPr lvl="2" eaLnBrk="1" hangingPunct="1">
              <a:defRPr/>
            </a:pPr>
            <a:r>
              <a:rPr lang="en-US" sz="2000" dirty="0" smtClean="0"/>
              <a:t>Changing any permanent piping or connecting a new pipe or hose to piping other than at designated points for designated purposes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MOC Drivers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Waste</a:t>
            </a:r>
          </a:p>
          <a:p>
            <a:pPr lvl="1" eaLnBrk="1" hangingPunct="1">
              <a:defRPr/>
            </a:pPr>
            <a:r>
              <a:rPr lang="en-US" smtClean="0"/>
              <a:t>Creating any new waste that will require disposal</a:t>
            </a:r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Hazard Control</a:t>
            </a:r>
          </a:p>
          <a:p>
            <a:pPr lvl="1" eaLnBrk="1" hangingPunct="1">
              <a:defRPr/>
            </a:pPr>
            <a:r>
              <a:rPr lang="en-US" smtClean="0"/>
              <a:t>Bringing in any new chemical or changing the use of a previously approved chemical</a:t>
            </a:r>
          </a:p>
          <a:p>
            <a:pPr lvl="1" eaLnBrk="1" hangingPunct="1">
              <a:defRPr/>
            </a:pPr>
            <a:r>
              <a:rPr lang="en-US" smtClean="0"/>
              <a:t>Bringing in any new radioactive or x-ray equipment</a:t>
            </a:r>
          </a:p>
          <a:p>
            <a:pPr lvl="1" eaLnBrk="1" hangingPunct="1">
              <a:defRPr/>
            </a:pPr>
            <a:r>
              <a:rPr lang="en-US" smtClean="0"/>
              <a:t>New tanks/containers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MOC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MOC Review </a:t>
            </a:r>
            <a:r>
              <a:rPr lang="en-US" dirty="0" smtClean="0"/>
              <a:t>System is Being Revised, But Will Result </a:t>
            </a:r>
            <a:r>
              <a:rPr lang="en-US" dirty="0" smtClean="0"/>
              <a:t>in Following:</a:t>
            </a:r>
          </a:p>
          <a:p>
            <a:pPr lvl="1" eaLnBrk="1" hangingPunct="1">
              <a:defRPr/>
            </a:pPr>
            <a:r>
              <a:rPr lang="en-US" dirty="0" smtClean="0"/>
              <a:t>MOC Approval:  </a:t>
            </a:r>
            <a:r>
              <a:rPr lang="en-US" dirty="0" smtClean="0"/>
              <a:t>project </a:t>
            </a:r>
            <a:r>
              <a:rPr lang="en-US" dirty="0" smtClean="0"/>
              <a:t>may proceed.</a:t>
            </a:r>
          </a:p>
          <a:p>
            <a:pPr lvl="1" eaLnBrk="1" hangingPunct="1">
              <a:defRPr/>
            </a:pPr>
            <a:r>
              <a:rPr lang="en-US" dirty="0" smtClean="0"/>
              <a:t>MOC Permit Hold:  Environmental will work with project leader to obtain necessary permits/approvals.</a:t>
            </a:r>
          </a:p>
          <a:p>
            <a:pPr lvl="1" eaLnBrk="1" hangingPunct="1">
              <a:defRPr/>
            </a:pPr>
            <a:r>
              <a:rPr lang="en-US" dirty="0" smtClean="0"/>
              <a:t>MOC Disapproval:  MOC not approved and Environmental will work with project leader on possible alternatives.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MOC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New </a:t>
            </a:r>
            <a:r>
              <a:rPr lang="en-US" dirty="0" smtClean="0"/>
              <a:t>temporary cooling tower for the EAF duct work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Change EAF burners to compressed air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Building </a:t>
            </a:r>
            <a:r>
              <a:rPr lang="en-US" dirty="0" smtClean="0"/>
              <a:t>expansion—extending foot print of an </a:t>
            </a:r>
            <a:r>
              <a:rPr lang="en-US" dirty="0" smtClean="0"/>
              <a:t>existing building</a:t>
            </a:r>
          </a:p>
          <a:p>
            <a:pPr eaLnBrk="1" hangingPunct="1">
              <a:defRPr/>
            </a:pPr>
            <a:r>
              <a:rPr lang="en-US" dirty="0" smtClean="0"/>
              <a:t>Moving a gasoline tank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Replacing chains with magnets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Why Management of Change</a:t>
            </a:r>
            <a:br>
              <a:rPr lang="en-US" sz="4000" smtClean="0"/>
            </a:br>
            <a:r>
              <a:rPr lang="en-US" sz="4000" smtClean="0"/>
              <a:t>(MOC)?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mtClean="0"/>
              <a:t>Unmanaged change = Unintended consequence</a:t>
            </a:r>
          </a:p>
          <a:p>
            <a:pPr eaLnBrk="1" hangingPunct="1">
              <a:defRPr/>
            </a:pPr>
            <a:endParaRPr lang="en-US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mtClean="0"/>
              <a:t>Managed change = Increased success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Unmanaged Change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Law of Unintended Consequences Applies</a:t>
            </a:r>
          </a:p>
          <a:p>
            <a:pPr lvl="1" eaLnBrk="1" hangingPunct="1">
              <a:defRPr/>
            </a:pPr>
            <a:r>
              <a:rPr lang="en-US" dirty="0" smtClean="0"/>
              <a:t>Safety:  NS-TX Drinking Water</a:t>
            </a:r>
          </a:p>
          <a:p>
            <a:pPr lvl="1" eaLnBrk="1" hangingPunct="1">
              <a:defRPr/>
            </a:pPr>
            <a:r>
              <a:rPr lang="en-US" dirty="0" smtClean="0"/>
              <a:t>Compliance:  V-AL Moving Equipment</a:t>
            </a:r>
          </a:p>
          <a:p>
            <a:pPr lvl="1" eaLnBrk="1" hangingPunct="1">
              <a:defRPr/>
            </a:pPr>
            <a:r>
              <a:rPr lang="en-US" dirty="0" smtClean="0"/>
              <a:t>Environmental:  NS-AR Evacuation to atmosphere</a:t>
            </a:r>
          </a:p>
          <a:p>
            <a:pPr lvl="1" eaLnBrk="1" hangingPunct="1">
              <a:defRPr/>
            </a:pPr>
            <a:r>
              <a:rPr lang="en-US" dirty="0" smtClean="0"/>
              <a:t>Quality:  NS-Memphis caster speed</a:t>
            </a:r>
          </a:p>
          <a:p>
            <a:pPr lvl="1" eaLnBrk="1" hangingPunct="1">
              <a:defRPr/>
            </a:pPr>
            <a:r>
              <a:rPr lang="en-US" dirty="0" smtClean="0"/>
              <a:t>Cost:  All of the above</a:t>
            </a:r>
          </a:p>
          <a:p>
            <a:pPr eaLnBrk="1" hangingPunct="1">
              <a:defRPr/>
            </a:pPr>
            <a:r>
              <a:rPr lang="en-US" dirty="0" smtClean="0"/>
              <a:t>MOC Increases Likelihood that Unexpected Issues Will Be Caught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MOC Purpose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The Management of Change Process is used to communicate changes within the division to minimize Unintended Consequences.</a:t>
            </a:r>
            <a:r>
              <a:rPr lang="en-US" sz="2000" dirty="0" smtClean="0"/>
              <a:t>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The Management of Change Request must be approved </a:t>
            </a:r>
            <a:r>
              <a:rPr lang="en-US" sz="2800" u="sng" dirty="0" smtClean="0"/>
              <a:t>prior</a:t>
            </a:r>
            <a:r>
              <a:rPr lang="en-US" sz="2800" dirty="0" smtClean="0"/>
              <a:t> to the change taking place. For example: before a new chemical arrives on site, before new equipment is installed.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For major construction or equipment modifications, an MOC request should be submitted early in the planning stages due to the lead time needed for obtaining an air permit modification.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MOC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The MOC process starts with the Project Leader.  </a:t>
            </a:r>
          </a:p>
          <a:p>
            <a:pPr lvl="1" eaLnBrk="1" hangingPunct="1">
              <a:defRPr/>
            </a:pPr>
            <a:r>
              <a:rPr lang="en-US" sz="2400" dirty="0" smtClean="0"/>
              <a:t>The project leader is the person responsible for  pushing the project to see if it should be completed.</a:t>
            </a:r>
          </a:p>
          <a:p>
            <a:pPr eaLnBrk="1" hangingPunct="1">
              <a:defRPr/>
            </a:pPr>
            <a:r>
              <a:rPr lang="en-US" sz="2800" dirty="0" smtClean="0"/>
              <a:t>Project Leader needs to:</a:t>
            </a:r>
          </a:p>
          <a:p>
            <a:pPr lvl="1" eaLnBrk="1" hangingPunct="1">
              <a:defRPr/>
            </a:pPr>
            <a:r>
              <a:rPr lang="en-US" sz="2400" dirty="0" smtClean="0"/>
              <a:t>Identify the need for change and how the change addresses the need</a:t>
            </a:r>
          </a:p>
          <a:p>
            <a:pPr lvl="1" eaLnBrk="1" hangingPunct="1">
              <a:defRPr/>
            </a:pPr>
            <a:r>
              <a:rPr lang="en-US" sz="2400" dirty="0" smtClean="0"/>
              <a:t>Identify the process, operational, quality, safety and environmental aspects of the proposed change</a:t>
            </a:r>
          </a:p>
          <a:p>
            <a:pPr lvl="1" eaLnBrk="1" hangingPunct="1">
              <a:defRPr/>
            </a:pPr>
            <a:r>
              <a:rPr lang="en-US" sz="2400" dirty="0" smtClean="0"/>
              <a:t>Identify tentative resolutions to these issues</a:t>
            </a:r>
          </a:p>
          <a:p>
            <a:pPr lvl="1" eaLnBrk="1" hangingPunct="1">
              <a:defRPr/>
            </a:pPr>
            <a:r>
              <a:rPr lang="en-US" sz="2400" dirty="0" smtClean="0"/>
              <a:t>Safety, Quality and Environmental are resources to assist at this stage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MOC Process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The Management of Change Request system forms can be obtained from the Nucor Steel </a:t>
            </a:r>
            <a:r>
              <a:rPr lang="en-US" sz="2800" dirty="0" smtClean="0"/>
              <a:t>Auburn portal.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For Chemical Change Requests an MSDS must be submitted to the Environmental Dept.  </a:t>
            </a:r>
          </a:p>
          <a:p>
            <a:pPr eaLnBrk="1" hangingPunct="1">
              <a:defRPr/>
            </a:pPr>
            <a:r>
              <a:rPr lang="en-US" sz="2800" dirty="0" smtClean="0"/>
              <a:t>For Process Changes any associated drawings or other documents helpful to understanding the proposed change should be submitted to the Environmental Dept.</a:t>
            </a:r>
          </a:p>
          <a:p>
            <a:pPr lvl="1" eaLnBrk="1" hangingPunct="1"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MOC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Your Department evaluates the proposed change and its process and quality implications and whether it should be recommended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Some projects may end at this stage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If approved at Departmental level, next steps: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The Safety Coordinator reviews the change to ensure that safety concerns are addressed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The Environmental Department reviews the change so they can ensure proper permits are obtained, regulations are complied with and environmental impacts are </a:t>
            </a:r>
            <a:r>
              <a:rPr lang="en-US" dirty="0" smtClean="0"/>
              <a:t>minimized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Quality could also be integrated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MOC Drivers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Safety and Environmental Issues Often Drive MOC Review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Safety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Is the proposed chemical or product safe for its intended use?  If not, what steps must be taken?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Is the proposed chemical or product safe for others in its intended use?  If not, what steps must be taken?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Are there side effects?  If yes, how eliminate?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Is the proposed chemical or product compliant with applicable OSHA, ANSI and other standards?  If not, what steps must be taken?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MOC Drivers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Environmental Drivers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Air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smtClean="0"/>
              <a:t>A variation from a permit representation or condition may require permit action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smtClean="0"/>
              <a:t>Any work on an emission unit </a:t>
            </a:r>
            <a:r>
              <a:rPr lang="en-US" sz="2000" i="1" smtClean="0"/>
              <a:t>or that may affect an emission unit</a:t>
            </a:r>
            <a:r>
              <a:rPr lang="en-US" sz="2000" smtClean="0"/>
              <a:t> that is not “</a:t>
            </a:r>
            <a:r>
              <a:rPr lang="en-US" sz="2000" u="sng" smtClean="0"/>
              <a:t>routine</a:t>
            </a:r>
            <a:r>
              <a:rPr lang="en-US" sz="2000" smtClean="0"/>
              <a:t>” maintenance, repair and replacement of components.  </a:t>
            </a:r>
            <a:r>
              <a:rPr lang="en-US" sz="2000" b="1" smtClean="0"/>
              <a:t>The following changes are rarely, if ever, “</a:t>
            </a:r>
            <a:r>
              <a:rPr lang="en-US" sz="2000" b="1" u="sng" smtClean="0"/>
              <a:t>routine</a:t>
            </a:r>
            <a:r>
              <a:rPr lang="en-US" sz="2000" b="1" smtClean="0"/>
              <a:t>”: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en-US" sz="1800" smtClean="0"/>
              <a:t>A change that will make an emission unit run hotter, longer, faster, greater quantity or harder than it presently can do;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en-US" sz="1800" smtClean="0"/>
              <a:t>A change that will eliminate currently unavoidable “down time”;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en-US" sz="1800" smtClean="0"/>
              <a:t>A change that will restore capacity that we have let degrade over time; or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en-US" sz="1800" smtClean="0"/>
              <a:t>A change that will let a unit run or last longer than it currently can.</a:t>
            </a:r>
            <a:endParaRPr lang="en-US" sz="1800" b="1" smtClean="0"/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b="1" smtClean="0"/>
              <a:t>Basic rule:  </a:t>
            </a:r>
            <a:r>
              <a:rPr lang="en-US" sz="2000" smtClean="0"/>
              <a:t>if the unit can’t do it now, it shouldn’t be able to do it after the change </a:t>
            </a:r>
            <a:r>
              <a:rPr lang="en-US" sz="2000" i="1" smtClean="0"/>
              <a:t>unless</a:t>
            </a:r>
            <a:r>
              <a:rPr lang="en-US" sz="2000" smtClean="0"/>
              <a:t> you have run the change through management of change.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828</Words>
  <Application>Microsoft Office PowerPoint</Application>
  <PresentationFormat>On-screen Show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Garamond</vt:lpstr>
      <vt:lpstr>Arial</vt:lpstr>
      <vt:lpstr>Wingdings</vt:lpstr>
      <vt:lpstr>Calibri</vt:lpstr>
      <vt:lpstr>Stream</vt:lpstr>
      <vt:lpstr>Slide 1</vt:lpstr>
      <vt:lpstr>Why Management of Change (MOC)?</vt:lpstr>
      <vt:lpstr>Unmanaged Change</vt:lpstr>
      <vt:lpstr>MOC Purpose</vt:lpstr>
      <vt:lpstr>MOC Process</vt:lpstr>
      <vt:lpstr>MOC Process</vt:lpstr>
      <vt:lpstr>MOC Process</vt:lpstr>
      <vt:lpstr>MOC Drivers</vt:lpstr>
      <vt:lpstr>MOC Drivers</vt:lpstr>
      <vt:lpstr>MOC Drivers</vt:lpstr>
      <vt:lpstr>MOC Drivers</vt:lpstr>
      <vt:lpstr>MOC Outcomes</vt:lpstr>
      <vt:lpstr>MOC Examples</vt:lpstr>
    </vt:vector>
  </TitlesOfParts>
  <Company>Nucor Steel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Nucor Steel</dc:creator>
  <cp:lastModifiedBy>ehiser</cp:lastModifiedBy>
  <cp:revision>22</cp:revision>
  <dcterms:created xsi:type="dcterms:W3CDTF">2008-08-04T15:15:59Z</dcterms:created>
  <dcterms:modified xsi:type="dcterms:W3CDTF">2011-08-04T21:42:32Z</dcterms:modified>
</cp:coreProperties>
</file>