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57" r:id="rId3"/>
    <p:sldId id="261" r:id="rId4"/>
    <p:sldId id="270" r:id="rId5"/>
    <p:sldId id="267" r:id="rId6"/>
    <p:sldId id="268" r:id="rId7"/>
    <p:sldId id="269" r:id="rId8"/>
    <p:sldId id="271" r:id="rId9"/>
    <p:sldId id="272" r:id="rId10"/>
    <p:sldId id="273" r:id="rId11"/>
    <p:sldId id="274" r:id="rId12"/>
    <p:sldId id="275" r:id="rId13"/>
    <p:sldId id="281" r:id="rId14"/>
    <p:sldId id="278" r:id="rId15"/>
    <p:sldId id="276" r:id="rId16"/>
    <p:sldId id="286" r:id="rId17"/>
    <p:sldId id="284" r:id="rId18"/>
    <p:sldId id="279" r:id="rId19"/>
    <p:sldId id="285" r:id="rId20"/>
    <p:sldId id="283" r:id="rId21"/>
    <p:sldId id="280" r:id="rId22"/>
    <p:sldId id="282" r:id="rId23"/>
    <p:sldId id="277" r:id="rId24"/>
    <p:sldId id="264" r:id="rId25"/>
    <p:sldId id="26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2160" autoAdjust="0"/>
  </p:normalViewPr>
  <p:slideViewPr>
    <p:cSldViewPr snapToGrid="0">
      <p:cViewPr varScale="1">
        <p:scale>
          <a:sx n="89" d="100"/>
          <a:sy n="89" d="100"/>
        </p:scale>
        <p:origin x="120" y="108"/>
      </p:cViewPr>
      <p:guideLst>
        <p:guide pos="3840"/>
        <p:guide orient="horz" pos="2160"/>
      </p:guideLst>
    </p:cSldViewPr>
  </p:slideViewPr>
  <p:notesTextViewPr>
    <p:cViewPr>
      <p:scale>
        <a:sx n="1" d="1"/>
        <a:sy n="1" d="1"/>
      </p:scale>
      <p:origin x="0" y="0"/>
    </p:cViewPr>
  </p:notesTextViewPr>
  <p:notesViewPr>
    <p:cSldViewPr snapToGrid="0">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alpha val="7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9A68-4F35-B2E9-F60DB200EE2F}"/>
            </c:ext>
          </c:extLst>
        </c:ser>
        <c:ser>
          <c:idx val="1"/>
          <c:order val="1"/>
          <c:tx>
            <c:strRef>
              <c:f>Sheet1!$C$1</c:f>
              <c:strCache>
                <c:ptCount val="1"/>
                <c:pt idx="0">
                  <c:v>Series 2</c:v>
                </c:pt>
              </c:strCache>
            </c:strRef>
          </c:tx>
          <c:spPr>
            <a:solidFill>
              <a:schemeClr val="accent2">
                <a:alpha val="7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9A68-4F35-B2E9-F60DB200EE2F}"/>
            </c:ext>
          </c:extLst>
        </c:ser>
        <c:ser>
          <c:idx val="2"/>
          <c:order val="2"/>
          <c:tx>
            <c:strRef>
              <c:f>Sheet1!$D$1</c:f>
              <c:strCache>
                <c:ptCount val="1"/>
                <c:pt idx="0">
                  <c:v>Series 3</c:v>
                </c:pt>
              </c:strCache>
            </c:strRef>
          </c:tx>
          <c:spPr>
            <a:solidFill>
              <a:schemeClr val="accent3">
                <a:alpha val="7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9A68-4F35-B2E9-F60DB200EE2F}"/>
            </c:ext>
          </c:extLst>
        </c:ser>
        <c:dLbls>
          <c:showLegendKey val="0"/>
          <c:showVal val="0"/>
          <c:showCatName val="0"/>
          <c:showSerName val="0"/>
          <c:showPercent val="0"/>
          <c:showBubbleSize val="0"/>
        </c:dLbls>
        <c:gapWidth val="80"/>
        <c:overlap val="25"/>
        <c:axId val="623407088"/>
        <c:axId val="384343064"/>
      </c:barChart>
      <c:catAx>
        <c:axId val="623407088"/>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lumMod val="65000"/>
                    <a:lumOff val="35000"/>
                  </a:schemeClr>
                </a:solidFill>
                <a:latin typeface="+mn-lt"/>
                <a:ea typeface="+mn-ea"/>
                <a:cs typeface="+mn-cs"/>
              </a:defRPr>
            </a:pPr>
            <a:endParaRPr lang="en-US"/>
          </a:p>
        </c:txPr>
        <c:crossAx val="384343064"/>
        <c:crosses val="autoZero"/>
        <c:auto val="1"/>
        <c:lblAlgn val="ctr"/>
        <c:lblOffset val="100"/>
        <c:noMultiLvlLbl val="0"/>
      </c:catAx>
      <c:valAx>
        <c:axId val="384343064"/>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en-US"/>
          </a:p>
        </c:txPr>
        <c:crossAx val="6234070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475077-A074-4E8C-B45E-964494945228}" type="datetimeFigureOut">
              <a:rPr lang="en-US"/>
              <a:t>10/1/2016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E4C80B-8910-445E-8D30-7A590951118B}" type="slidenum">
              <a:rPr/>
              <a:t>‹#›</a:t>
            </a:fld>
            <a:endParaRPr/>
          </a:p>
        </p:txBody>
      </p:sp>
    </p:spTree>
    <p:extLst>
      <p:ext uri="{BB962C8B-B14F-4D97-AF65-F5344CB8AC3E}">
        <p14:creationId xmlns:p14="http://schemas.microsoft.com/office/powerpoint/2010/main" val="16212540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2B48A4-4B96-49F4-8C25-4C9D06114B2C}" type="datetimeFigureOut">
              <a:rPr lang="en-US"/>
              <a:t>10/1/2016</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81F1E7-4EFD-4BFF-B438-FCD52FD36B17}" type="slidenum">
              <a:rPr/>
              <a:t>‹#›</a:t>
            </a:fld>
            <a:endParaRPr/>
          </a:p>
        </p:txBody>
      </p:sp>
    </p:spTree>
    <p:extLst>
      <p:ext uri="{BB962C8B-B14F-4D97-AF65-F5344CB8AC3E}">
        <p14:creationId xmlns:p14="http://schemas.microsoft.com/office/powerpoint/2010/main" val="47356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question that your experiment answers</a:t>
            </a:r>
          </a:p>
        </p:txBody>
      </p:sp>
      <p:sp>
        <p:nvSpPr>
          <p:cNvPr id="4" name="Slide Number Placeholder 3"/>
          <p:cNvSpPr>
            <a:spLocks noGrp="1"/>
          </p:cNvSpPr>
          <p:nvPr>
            <p:ph type="sldNum" sz="quarter" idx="10"/>
          </p:nvPr>
        </p:nvSpPr>
        <p:spPr/>
        <p:txBody>
          <a:bodyPr/>
          <a:lstStyle/>
          <a:p>
            <a:fld id="{5D81F1E7-4EFD-4BFF-B438-FCD52FD36B17}" type="slidenum">
              <a:rPr lang="en-US" smtClean="0"/>
              <a:t>2</a:t>
            </a:fld>
            <a:endParaRPr lang="en-US"/>
          </a:p>
        </p:txBody>
      </p:sp>
    </p:spTree>
    <p:extLst>
      <p:ext uri="{BB962C8B-B14F-4D97-AF65-F5344CB8AC3E}">
        <p14:creationId xmlns:p14="http://schemas.microsoft.com/office/powerpoint/2010/main" val="1514829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Establish hypothesis</a:t>
            </a:r>
            <a:r>
              <a:rPr lang="en-US" baseline="0" dirty="0"/>
              <a:t> before you begin the experiment. This should be your best educated guess based on your research.</a:t>
            </a:r>
            <a:endParaRPr lang="en-US" dirty="0"/>
          </a:p>
        </p:txBody>
      </p:sp>
      <p:sp>
        <p:nvSpPr>
          <p:cNvPr id="4" name="Slide Number Placeholder 3"/>
          <p:cNvSpPr>
            <a:spLocks noGrp="1"/>
          </p:cNvSpPr>
          <p:nvPr>
            <p:ph type="sldNum" sz="quarter" idx="10"/>
          </p:nvPr>
        </p:nvSpPr>
        <p:spPr/>
        <p:txBody>
          <a:bodyPr/>
          <a:lstStyle/>
          <a:p>
            <a:fld id="{5D81F1E7-4EFD-4BFF-B438-FCD52FD36B17}" type="slidenum">
              <a:rPr lang="en-US" smtClean="0"/>
              <a:t>3</a:t>
            </a:fld>
            <a:endParaRPr lang="en-US"/>
          </a:p>
        </p:txBody>
      </p:sp>
    </p:spTree>
    <p:extLst>
      <p:ext uri="{BB962C8B-B14F-4D97-AF65-F5344CB8AC3E}">
        <p14:creationId xmlns:p14="http://schemas.microsoft.com/office/powerpoint/2010/main" val="1862177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ltGray">
          <a:xfrm>
            <a:off x="0" y="4572000"/>
            <a:ext cx="12192000" cy="160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609600" y="4740333"/>
            <a:ext cx="10972800" cy="1263534"/>
          </a:xfrm>
        </p:spPr>
        <p:txBody>
          <a:bodyPr anchor="ctr">
            <a:normAutofit/>
          </a:bodyPr>
          <a:lstStyle>
            <a:lvl1pPr algn="l">
              <a:defRPr sz="5800"/>
            </a:lvl1pPr>
          </a:lstStyle>
          <a:p>
            <a:r>
              <a:rPr lang="en-US"/>
              <a:t>Click to edit Master title style</a:t>
            </a:r>
            <a:endParaRPr dirty="0"/>
          </a:p>
        </p:txBody>
      </p:sp>
      <p:cxnSp>
        <p:nvCxnSpPr>
          <p:cNvPr id="8" name="Straight Connector 7"/>
          <p:cNvCxnSpPr/>
          <p:nvPr/>
        </p:nvCxnSpPr>
        <p:spPr>
          <a:xfrm>
            <a:off x="0" y="62103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609600" y="6286500"/>
            <a:ext cx="10972800" cy="457200"/>
          </a:xfrm>
        </p:spPr>
        <p:txBody>
          <a:bodyPr anchor="ctr">
            <a:normAutofit/>
          </a:bodyPr>
          <a:lstStyle>
            <a:lvl1pPr marL="0" indent="0" algn="l">
              <a:spcBef>
                <a:spcPts val="0"/>
              </a:spcBef>
              <a:buNone/>
              <a:defRPr sz="1800">
                <a:solidFill>
                  <a:schemeClr val="tx1">
                    <a:lumMod val="50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dirty="0"/>
          </a:p>
        </p:txBody>
      </p:sp>
      <p:pic>
        <p:nvPicPr>
          <p:cNvPr id="9" name="Picture 8" descr="Closeup of test tube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524" y="0"/>
            <a:ext cx="12188952" cy="4571999"/>
          </a:xfrm>
          <a:prstGeom prst="rect">
            <a:avLst/>
          </a:prstGeom>
        </p:spPr>
      </p:pic>
    </p:spTree>
    <p:extLst>
      <p:ext uri="{BB962C8B-B14F-4D97-AF65-F5344CB8AC3E}">
        <p14:creationId xmlns:p14="http://schemas.microsoft.com/office/powerpoint/2010/main" val="1531164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3"/>
          <p:cNvSpPr>
            <a:spLocks noGrp="1"/>
          </p:cNvSpPr>
          <p:nvPr>
            <p:ph type="sldNum" sz="quarter" idx="12"/>
          </p:nvPr>
        </p:nvSpPr>
        <p:spPr/>
        <p:txBody>
          <a:bodyPr/>
          <a:lstStyle/>
          <a:p>
            <a:fld id="{5F4C9F40-B079-4B71-A627-7266DFEA7F03}" type="slidenum">
              <a:rPr/>
              <a:t>‹#›</a:t>
            </a:fld>
            <a:endParaRPr/>
          </a:p>
        </p:txBody>
      </p:sp>
      <p:sp>
        <p:nvSpPr>
          <p:cNvPr id="5" name="Footer Placeholder 4"/>
          <p:cNvSpPr>
            <a:spLocks noGrp="1"/>
          </p:cNvSpPr>
          <p:nvPr>
            <p:ph type="ftr" sz="quarter" idx="11"/>
          </p:nvPr>
        </p:nvSpPr>
        <p:spPr/>
        <p:txBody>
          <a:bodyPr/>
          <a:lstStyle/>
          <a:p>
            <a:endParaRPr/>
          </a:p>
        </p:txBody>
      </p:sp>
      <p:sp>
        <p:nvSpPr>
          <p:cNvPr id="4" name="Date Placeholder 5"/>
          <p:cNvSpPr>
            <a:spLocks noGrp="1"/>
          </p:cNvSpPr>
          <p:nvPr>
            <p:ph type="dt" sz="half" idx="10"/>
          </p:nvPr>
        </p:nvSpPr>
        <p:spPr/>
        <p:txBody>
          <a:bodyPr/>
          <a:lstStyle/>
          <a:p>
            <a:fld id="{0402902D-A5F5-4D7D-AAA7-32469BA0BC4D}" type="datetimeFigureOut">
              <a:rPr lang="en-US"/>
              <a:t>10/1/2016</a:t>
            </a:fld>
            <a:endParaRPr/>
          </a:p>
        </p:txBody>
      </p:sp>
    </p:spTree>
    <p:extLst>
      <p:ext uri="{BB962C8B-B14F-4D97-AF65-F5344CB8AC3E}">
        <p14:creationId xmlns:p14="http://schemas.microsoft.com/office/powerpoint/2010/main" val="3221556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a:off x="9310254" y="0"/>
            <a:ext cx="2881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8" name="Straight Connector 7"/>
          <p:cNvCxnSpPr/>
          <p:nvPr/>
        </p:nvCxnSpPr>
        <p:spPr>
          <a:xfrm flipH="1">
            <a:off x="9310254"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486900" y="685800"/>
            <a:ext cx="2324100" cy="5486399"/>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199" y="685800"/>
            <a:ext cx="8105775" cy="54863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3"/>
          <p:cNvSpPr>
            <a:spLocks noGrp="1"/>
          </p:cNvSpPr>
          <p:nvPr>
            <p:ph type="sldNum" sz="quarter" idx="12"/>
          </p:nvPr>
        </p:nvSpPr>
        <p:spPr/>
        <p:txBody>
          <a:bodyPr/>
          <a:lstStyle/>
          <a:p>
            <a:fld id="{5F4C9F40-B079-4B71-A627-7266DFEA7F03}" type="slidenum">
              <a:rPr/>
              <a:t>‹#›</a:t>
            </a:fld>
            <a:endParaRPr/>
          </a:p>
        </p:txBody>
      </p:sp>
      <p:sp>
        <p:nvSpPr>
          <p:cNvPr id="5" name="Footer Placeholder 4"/>
          <p:cNvSpPr>
            <a:spLocks noGrp="1"/>
          </p:cNvSpPr>
          <p:nvPr>
            <p:ph type="ftr" sz="quarter" idx="11"/>
          </p:nvPr>
        </p:nvSpPr>
        <p:spPr/>
        <p:txBody>
          <a:bodyPr/>
          <a:lstStyle/>
          <a:p>
            <a:endParaRPr/>
          </a:p>
        </p:txBody>
      </p:sp>
      <p:sp>
        <p:nvSpPr>
          <p:cNvPr id="4" name="Date Placeholder 5"/>
          <p:cNvSpPr>
            <a:spLocks noGrp="1"/>
          </p:cNvSpPr>
          <p:nvPr>
            <p:ph type="dt" sz="half" idx="10"/>
          </p:nvPr>
        </p:nvSpPr>
        <p:spPr/>
        <p:txBody>
          <a:bodyPr/>
          <a:lstStyle/>
          <a:p>
            <a:fld id="{0402902D-A5F5-4D7D-AAA7-32469BA0BC4D}" type="datetimeFigureOut">
              <a:rPr lang="en-US"/>
              <a:t>10/1/2016</a:t>
            </a:fld>
            <a:endParaRPr/>
          </a:p>
        </p:txBody>
      </p:sp>
    </p:spTree>
    <p:extLst>
      <p:ext uri="{BB962C8B-B14F-4D97-AF65-F5344CB8AC3E}">
        <p14:creationId xmlns:p14="http://schemas.microsoft.com/office/powerpoint/2010/main" val="862647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3"/>
          <p:cNvSpPr>
            <a:spLocks noGrp="1"/>
          </p:cNvSpPr>
          <p:nvPr>
            <p:ph type="sldNum" sz="quarter" idx="12"/>
          </p:nvPr>
        </p:nvSpPr>
        <p:spPr/>
        <p:txBody>
          <a:bodyPr/>
          <a:lstStyle/>
          <a:p>
            <a:fld id="{5F4C9F40-B079-4B71-A627-7266DFEA7F03}" type="slidenum">
              <a:rPr/>
              <a:t>‹#›</a:t>
            </a:fld>
            <a:endParaRPr/>
          </a:p>
        </p:txBody>
      </p:sp>
      <p:sp>
        <p:nvSpPr>
          <p:cNvPr id="5" name="Footer Placeholder 4"/>
          <p:cNvSpPr>
            <a:spLocks noGrp="1"/>
          </p:cNvSpPr>
          <p:nvPr>
            <p:ph type="ftr" sz="quarter" idx="11"/>
          </p:nvPr>
        </p:nvSpPr>
        <p:spPr/>
        <p:txBody>
          <a:bodyPr/>
          <a:lstStyle/>
          <a:p>
            <a:endParaRPr/>
          </a:p>
        </p:txBody>
      </p:sp>
      <p:sp>
        <p:nvSpPr>
          <p:cNvPr id="4" name="Date Placeholder 5"/>
          <p:cNvSpPr>
            <a:spLocks noGrp="1"/>
          </p:cNvSpPr>
          <p:nvPr>
            <p:ph type="dt" sz="half" idx="10"/>
          </p:nvPr>
        </p:nvSpPr>
        <p:spPr/>
        <p:txBody>
          <a:bodyPr/>
          <a:lstStyle/>
          <a:p>
            <a:fld id="{0402902D-A5F5-4D7D-AAA7-32469BA0BC4D}" type="datetimeFigureOut">
              <a:rPr lang="en-US"/>
              <a:t>10/1/2016</a:t>
            </a:fld>
            <a:endParaRPr/>
          </a:p>
        </p:txBody>
      </p:sp>
    </p:spTree>
    <p:extLst>
      <p:ext uri="{BB962C8B-B14F-4D97-AF65-F5344CB8AC3E}">
        <p14:creationId xmlns:p14="http://schemas.microsoft.com/office/powerpoint/2010/main" val="225308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bwMode="ltGray">
          <a:xfrm>
            <a:off x="0" y="0"/>
            <a:ext cx="12192000" cy="5715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09600" y="3153095"/>
            <a:ext cx="10972800" cy="2286000"/>
          </a:xfrm>
        </p:spPr>
        <p:txBody>
          <a:bodyPr anchor="b">
            <a:normAutofit/>
          </a:bodyPr>
          <a:lstStyle>
            <a:lvl1pPr>
              <a:defRPr sz="5800" b="0"/>
            </a:lvl1pPr>
          </a:lstStyle>
          <a:p>
            <a:r>
              <a:rPr lang="en-US"/>
              <a:t>Click to edit Master title style</a:t>
            </a:r>
            <a:endParaRPr/>
          </a:p>
        </p:txBody>
      </p:sp>
      <p:cxnSp>
        <p:nvCxnSpPr>
          <p:cNvPr id="8" name="Straight Connector 7"/>
          <p:cNvCxnSpPr/>
          <p:nvPr/>
        </p:nvCxnSpPr>
        <p:spPr>
          <a:xfrm>
            <a:off x="0" y="57531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603250" y="5864054"/>
            <a:ext cx="10972800" cy="450042"/>
          </a:xfrm>
        </p:spPr>
        <p:txBody>
          <a:bodyPr anchor="ctr"/>
          <a:lstStyle>
            <a:lvl1pPr marL="0" indent="0">
              <a:spcBef>
                <a:spcPts val="0"/>
              </a:spcBef>
              <a:buNone/>
              <a:defRPr sz="2000">
                <a:solidFill>
                  <a:schemeClr val="tx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93724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066800" y="1714501"/>
            <a:ext cx="4752109" cy="4457700"/>
          </a:xfrm>
        </p:spPr>
        <p:txBody>
          <a:bodyPr>
            <a:normAutofit/>
          </a:bodyPr>
          <a:lstStyle>
            <a:lvl1pPr>
              <a:spcBef>
                <a:spcPts val="2000"/>
              </a:spcBef>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373091" y="1714501"/>
            <a:ext cx="4752109" cy="4457700"/>
          </a:xfrm>
        </p:spPr>
        <p:txBody>
          <a:bodyPr>
            <a:normAutofit/>
          </a:bodyPr>
          <a:lstStyle>
            <a:lvl1pPr>
              <a:spcBef>
                <a:spcPts val="2000"/>
              </a:spcBef>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Slide Number Placeholder 4"/>
          <p:cNvSpPr>
            <a:spLocks noGrp="1"/>
          </p:cNvSpPr>
          <p:nvPr>
            <p:ph type="sldNum" sz="quarter" idx="12"/>
          </p:nvPr>
        </p:nvSpPr>
        <p:spPr/>
        <p:txBody>
          <a:bodyPr/>
          <a:lstStyle/>
          <a:p>
            <a:fld id="{5F4C9F40-B079-4B71-A627-7266DFEA7F03}" type="slidenum">
              <a:rPr/>
              <a:t>‹#›</a:t>
            </a:fld>
            <a:endParaRPr/>
          </a:p>
        </p:txBody>
      </p:sp>
      <p:sp>
        <p:nvSpPr>
          <p:cNvPr id="6" name="Footer Placeholder 5"/>
          <p:cNvSpPr>
            <a:spLocks noGrp="1"/>
          </p:cNvSpPr>
          <p:nvPr>
            <p:ph type="ftr" sz="quarter" idx="11"/>
          </p:nvPr>
        </p:nvSpPr>
        <p:spPr/>
        <p:txBody>
          <a:bodyPr/>
          <a:lstStyle/>
          <a:p>
            <a:endParaRPr/>
          </a:p>
        </p:txBody>
      </p:sp>
      <p:sp>
        <p:nvSpPr>
          <p:cNvPr id="5" name="Date Placeholder 6"/>
          <p:cNvSpPr>
            <a:spLocks noGrp="1"/>
          </p:cNvSpPr>
          <p:nvPr>
            <p:ph type="dt" sz="half" idx="10"/>
          </p:nvPr>
        </p:nvSpPr>
        <p:spPr/>
        <p:txBody>
          <a:bodyPr/>
          <a:lstStyle/>
          <a:p>
            <a:fld id="{0402902D-A5F5-4D7D-AAA7-32469BA0BC4D}" type="datetimeFigureOut">
              <a:rPr lang="en-US"/>
              <a:t>10/1/2016</a:t>
            </a:fld>
            <a:endParaRPr/>
          </a:p>
        </p:txBody>
      </p:sp>
    </p:spTree>
    <p:extLst>
      <p:ext uri="{BB962C8B-B14F-4D97-AF65-F5344CB8AC3E}">
        <p14:creationId xmlns:p14="http://schemas.microsoft.com/office/powerpoint/2010/main" val="407238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066800" y="1529541"/>
            <a:ext cx="4754880" cy="811583"/>
          </a:xfrm>
        </p:spPr>
        <p:txBody>
          <a:bodyPr anchor="b"/>
          <a:lstStyle>
            <a:lvl1pPr marL="0" indent="0">
              <a:lnSpc>
                <a:spcPct val="90000"/>
              </a:lnSpc>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6800" y="2484692"/>
            <a:ext cx="4754880" cy="3687508"/>
          </a:xfrm>
        </p:spPr>
        <p:txBody>
          <a:bodyPr/>
          <a:lstStyle>
            <a:lvl1pPr>
              <a:spcBef>
                <a:spcPts val="2000"/>
              </a:spcBef>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370320" y="1529541"/>
            <a:ext cx="4754880" cy="811583"/>
          </a:xfrm>
        </p:spPr>
        <p:txBody>
          <a:bodyPr anchor="b"/>
          <a:lstStyle>
            <a:lvl1pPr marL="0" indent="0">
              <a:lnSpc>
                <a:spcPct val="90000"/>
              </a:lnSpc>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0320" y="2484692"/>
            <a:ext cx="4754880" cy="3687508"/>
          </a:xfrm>
        </p:spPr>
        <p:txBody>
          <a:bodyPr/>
          <a:lstStyle>
            <a:lvl1pPr>
              <a:spcBef>
                <a:spcPts val="2000"/>
              </a:spcBef>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 name="Slide Number Placeholder 6"/>
          <p:cNvSpPr>
            <a:spLocks noGrp="1"/>
          </p:cNvSpPr>
          <p:nvPr>
            <p:ph type="sldNum" sz="quarter" idx="12"/>
          </p:nvPr>
        </p:nvSpPr>
        <p:spPr/>
        <p:txBody>
          <a:bodyPr/>
          <a:lstStyle/>
          <a:p>
            <a:fld id="{5F4C9F40-B079-4B71-A627-7266DFEA7F03}" type="slidenum">
              <a:rPr/>
              <a:t>‹#›</a:t>
            </a:fld>
            <a:endParaRPr/>
          </a:p>
        </p:txBody>
      </p:sp>
      <p:sp>
        <p:nvSpPr>
          <p:cNvPr id="8" name="Footer Placeholder 7"/>
          <p:cNvSpPr>
            <a:spLocks noGrp="1"/>
          </p:cNvSpPr>
          <p:nvPr>
            <p:ph type="ftr" sz="quarter" idx="11"/>
          </p:nvPr>
        </p:nvSpPr>
        <p:spPr/>
        <p:txBody>
          <a:bodyPr/>
          <a:lstStyle/>
          <a:p>
            <a:endParaRPr/>
          </a:p>
        </p:txBody>
      </p:sp>
      <p:sp>
        <p:nvSpPr>
          <p:cNvPr id="7" name="Date Placeholder 8"/>
          <p:cNvSpPr>
            <a:spLocks noGrp="1"/>
          </p:cNvSpPr>
          <p:nvPr>
            <p:ph type="dt" sz="half" idx="10"/>
          </p:nvPr>
        </p:nvSpPr>
        <p:spPr/>
        <p:txBody>
          <a:bodyPr/>
          <a:lstStyle/>
          <a:p>
            <a:fld id="{0402902D-A5F5-4D7D-AAA7-32469BA0BC4D}" type="datetimeFigureOut">
              <a:rPr lang="en-US"/>
              <a:t>10/1/2016</a:t>
            </a:fld>
            <a:endParaRPr/>
          </a:p>
        </p:txBody>
      </p:sp>
    </p:spTree>
    <p:extLst>
      <p:ext uri="{BB962C8B-B14F-4D97-AF65-F5344CB8AC3E}">
        <p14:creationId xmlns:p14="http://schemas.microsoft.com/office/powerpoint/2010/main" val="96062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2"/>
          <p:cNvSpPr>
            <a:spLocks noGrp="1"/>
          </p:cNvSpPr>
          <p:nvPr>
            <p:ph type="sldNum" sz="quarter" idx="12"/>
          </p:nvPr>
        </p:nvSpPr>
        <p:spPr/>
        <p:txBody>
          <a:bodyPr/>
          <a:lstStyle/>
          <a:p>
            <a:fld id="{5F4C9F40-B079-4B71-A627-7266DFEA7F03}" type="slidenum">
              <a:rPr/>
              <a:t>‹#›</a:t>
            </a:fld>
            <a:endParaRPr/>
          </a:p>
        </p:txBody>
      </p:sp>
      <p:sp>
        <p:nvSpPr>
          <p:cNvPr id="4" name="Footer Placeholder 3"/>
          <p:cNvSpPr>
            <a:spLocks noGrp="1"/>
          </p:cNvSpPr>
          <p:nvPr>
            <p:ph type="ftr" sz="quarter" idx="11"/>
          </p:nvPr>
        </p:nvSpPr>
        <p:spPr/>
        <p:txBody>
          <a:bodyPr/>
          <a:lstStyle/>
          <a:p>
            <a:endParaRPr/>
          </a:p>
        </p:txBody>
      </p:sp>
      <p:sp>
        <p:nvSpPr>
          <p:cNvPr id="3" name="Date Placeholder 5"/>
          <p:cNvSpPr>
            <a:spLocks noGrp="1"/>
          </p:cNvSpPr>
          <p:nvPr>
            <p:ph type="dt" sz="half" idx="10"/>
          </p:nvPr>
        </p:nvSpPr>
        <p:spPr/>
        <p:txBody>
          <a:bodyPr/>
          <a:lstStyle/>
          <a:p>
            <a:fld id="{0402902D-A5F5-4D7D-AAA7-32469BA0BC4D}" type="datetimeFigureOut">
              <a:rPr lang="en-US"/>
              <a:t>10/1/2016</a:t>
            </a:fld>
            <a:endParaRPr/>
          </a:p>
        </p:txBody>
      </p:sp>
    </p:spTree>
    <p:extLst>
      <p:ext uri="{BB962C8B-B14F-4D97-AF65-F5344CB8AC3E}">
        <p14:creationId xmlns:p14="http://schemas.microsoft.com/office/powerpoint/2010/main" val="2515942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1"/>
          <p:cNvSpPr>
            <a:spLocks noGrp="1"/>
          </p:cNvSpPr>
          <p:nvPr>
            <p:ph type="sldNum" sz="quarter" idx="12"/>
          </p:nvPr>
        </p:nvSpPr>
        <p:spPr/>
        <p:txBody>
          <a:bodyPr/>
          <a:lstStyle/>
          <a:p>
            <a:fld id="{5F4C9F40-B079-4B71-A627-7266DFEA7F03}" type="slidenum">
              <a:rPr/>
              <a:t>‹#›</a:t>
            </a:fld>
            <a:endParaRPr dirty="0"/>
          </a:p>
        </p:txBody>
      </p:sp>
      <p:sp>
        <p:nvSpPr>
          <p:cNvPr id="3" name="Footer Placeholder 2"/>
          <p:cNvSpPr>
            <a:spLocks noGrp="1"/>
          </p:cNvSpPr>
          <p:nvPr>
            <p:ph type="ftr" sz="quarter" idx="11"/>
          </p:nvPr>
        </p:nvSpPr>
        <p:spPr/>
        <p:txBody>
          <a:bodyPr/>
          <a:lstStyle/>
          <a:p>
            <a:endParaRPr dirty="0"/>
          </a:p>
        </p:txBody>
      </p:sp>
      <p:sp>
        <p:nvSpPr>
          <p:cNvPr id="2" name="Date Placeholder 3"/>
          <p:cNvSpPr>
            <a:spLocks noGrp="1"/>
          </p:cNvSpPr>
          <p:nvPr>
            <p:ph type="dt" sz="half" idx="10"/>
          </p:nvPr>
        </p:nvSpPr>
        <p:spPr/>
        <p:txBody>
          <a:bodyPr/>
          <a:lstStyle/>
          <a:p>
            <a:fld id="{0402902D-A5F5-4D7D-AAA7-32469BA0BC4D}" type="datetimeFigureOut">
              <a:rPr lang="en-US"/>
              <a:t>10/1/2016</a:t>
            </a:fld>
            <a:endParaRPr dirty="0"/>
          </a:p>
        </p:txBody>
      </p:sp>
    </p:spTree>
    <p:extLst>
      <p:ext uri="{BB962C8B-B14F-4D97-AF65-F5344CB8AC3E}">
        <p14:creationId xmlns:p14="http://schemas.microsoft.com/office/powerpoint/2010/main" val="275633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3" name="Rectangle 12"/>
          <p:cNvSpPr/>
          <p:nvPr/>
        </p:nvSpPr>
        <p:spPr bwMode="ltGray">
          <a:xfrm>
            <a:off x="0" y="0"/>
            <a:ext cx="4267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flipH="1">
            <a:off x="4267200"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0519" y="465512"/>
            <a:ext cx="3506162" cy="1600200"/>
          </a:xfrm>
        </p:spPr>
        <p:txBody>
          <a:bodyPr anchor="t">
            <a:normAutofit/>
          </a:bodyPr>
          <a:lstStyle>
            <a:lvl1pPr>
              <a:defRPr sz="2800" b="0"/>
            </a:lvl1pPr>
          </a:lstStyle>
          <a:p>
            <a:r>
              <a:rPr lang="en-US"/>
              <a:t>Click to edit Master title style</a:t>
            </a:r>
            <a:endParaRPr/>
          </a:p>
        </p:txBody>
      </p:sp>
      <p:sp>
        <p:nvSpPr>
          <p:cNvPr id="4" name="Text Placeholder 3"/>
          <p:cNvSpPr>
            <a:spLocks noGrp="1"/>
          </p:cNvSpPr>
          <p:nvPr>
            <p:ph type="body" sz="half" idx="2"/>
          </p:nvPr>
        </p:nvSpPr>
        <p:spPr>
          <a:xfrm>
            <a:off x="380519" y="3746500"/>
            <a:ext cx="3506162" cy="24257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Content Placeholder 2"/>
          <p:cNvSpPr>
            <a:spLocks noGrp="1"/>
          </p:cNvSpPr>
          <p:nvPr>
            <p:ph idx="1"/>
          </p:nvPr>
        </p:nvSpPr>
        <p:spPr>
          <a:xfrm>
            <a:off x="4699000" y="465513"/>
            <a:ext cx="7048500" cy="5935287"/>
          </a:xfrm>
        </p:spPr>
        <p:txBody>
          <a:bodyPr>
            <a:normAutofit/>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300201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2688">
          <p15:clr>
            <a:srgbClr val="FBAE40"/>
          </p15:clr>
        </p15:guide>
        <p15:guide id="2" orient="horz" pos="288">
          <p15:clr>
            <a:srgbClr val="FBAE40"/>
          </p15:clr>
        </p15:guide>
        <p15:guide id="3" orient="horz" pos="4032">
          <p15:clr>
            <a:srgbClr val="FBAE40"/>
          </p15:clr>
        </p15:guide>
        <p15:guide id="4" pos="29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bwMode="ltGray">
          <a:xfrm>
            <a:off x="0" y="0"/>
            <a:ext cx="4267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flipH="1">
            <a:off x="4267200"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4048" y="466344"/>
            <a:ext cx="3502152" cy="1600200"/>
          </a:xfrm>
        </p:spPr>
        <p:txBody>
          <a:bodyPr anchor="t">
            <a:normAutofit/>
          </a:bodyPr>
          <a:lstStyle>
            <a:lvl1pPr>
              <a:defRPr sz="2800" b="0"/>
            </a:lvl1pPr>
          </a:lstStyle>
          <a:p>
            <a:r>
              <a:rPr lang="en-US"/>
              <a:t>Click to edit Master title style</a:t>
            </a:r>
            <a:endParaRPr dirty="0"/>
          </a:p>
        </p:txBody>
      </p:sp>
      <p:sp>
        <p:nvSpPr>
          <p:cNvPr id="4" name="Text Placeholder 3"/>
          <p:cNvSpPr>
            <a:spLocks noGrp="1"/>
          </p:cNvSpPr>
          <p:nvPr>
            <p:ph type="body" sz="half" idx="2"/>
          </p:nvPr>
        </p:nvSpPr>
        <p:spPr>
          <a:xfrm>
            <a:off x="384048" y="3749040"/>
            <a:ext cx="3502152" cy="242316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309872" y="0"/>
            <a:ext cx="7882128" cy="6858000"/>
          </a:xfrm>
        </p:spPr>
        <p:txBody>
          <a:bodyPr tIns="7315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Tree>
    <p:extLst>
      <p:ext uri="{BB962C8B-B14F-4D97-AF65-F5344CB8AC3E}">
        <p14:creationId xmlns:p14="http://schemas.microsoft.com/office/powerpoint/2010/main" val="934938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bwMode="ltGray">
          <a:xfrm>
            <a:off x="0" y="0"/>
            <a:ext cx="12192000" cy="137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bwMode="auto">
          <a:xfrm>
            <a:off x="1066800" y="127000"/>
            <a:ext cx="10058400" cy="1097280"/>
          </a:xfrm>
          <a:prstGeom prst="rect">
            <a:avLst/>
          </a:prstGeom>
        </p:spPr>
        <p:txBody>
          <a:bodyPr vert="horz" lIns="91440" tIns="45720" rIns="91440" bIns="45720" rtlCol="0" anchor="ctr">
            <a:normAutofit/>
          </a:bodyPr>
          <a:lstStyle/>
          <a:p>
            <a:r>
              <a:rPr lang="en-US"/>
              <a:t>Click to edit Master title style</a:t>
            </a:r>
            <a:endParaRPr dirty="0"/>
          </a:p>
        </p:txBody>
      </p:sp>
      <p:cxnSp>
        <p:nvCxnSpPr>
          <p:cNvPr id="9" name="Straight Connector 8"/>
          <p:cNvCxnSpPr/>
          <p:nvPr/>
        </p:nvCxnSpPr>
        <p:spPr>
          <a:xfrm>
            <a:off x="0" y="13716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1066800" y="1714500"/>
            <a:ext cx="10058400" cy="44577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4"/>
          </p:nvPr>
        </p:nvSpPr>
        <p:spPr>
          <a:xfrm>
            <a:off x="85724" y="6394450"/>
            <a:ext cx="523875" cy="274320"/>
          </a:xfrm>
          <a:prstGeom prst="rect">
            <a:avLst/>
          </a:prstGeom>
        </p:spPr>
        <p:txBody>
          <a:bodyPr vert="horz" lIns="91440" tIns="45720" rIns="91440" bIns="45720" rtlCol="0" anchor="ctr"/>
          <a:lstStyle>
            <a:lvl1pPr algn="r">
              <a:defRPr sz="1200">
                <a:solidFill>
                  <a:schemeClr val="tx1">
                    <a:lumMod val="50000"/>
                  </a:schemeClr>
                </a:solidFill>
              </a:defRPr>
            </a:lvl1pPr>
          </a:lstStyle>
          <a:p>
            <a:fld id="{5F4C9F40-B079-4B71-A627-7266DFEA7F03}" type="slidenum">
              <a:rPr/>
              <a:pPr/>
              <a:t>‹#›</a:t>
            </a:fld>
            <a:endParaRPr/>
          </a:p>
        </p:txBody>
      </p:sp>
      <p:sp>
        <p:nvSpPr>
          <p:cNvPr id="5" name="Footer Placeholder 4"/>
          <p:cNvSpPr>
            <a:spLocks noGrp="1"/>
          </p:cNvSpPr>
          <p:nvPr>
            <p:ph type="ftr" sz="quarter" idx="3"/>
          </p:nvPr>
        </p:nvSpPr>
        <p:spPr>
          <a:xfrm>
            <a:off x="809625" y="6394450"/>
            <a:ext cx="8134350" cy="274320"/>
          </a:xfrm>
          <a:prstGeom prst="rect">
            <a:avLst/>
          </a:prstGeom>
        </p:spPr>
        <p:txBody>
          <a:bodyPr vert="horz" lIns="91440" tIns="45720" rIns="91440" bIns="45720" rtlCol="0" anchor="ctr"/>
          <a:lstStyle>
            <a:lvl1pPr algn="l">
              <a:defRPr sz="1200">
                <a:solidFill>
                  <a:schemeClr val="tx1">
                    <a:lumMod val="50000"/>
                  </a:schemeClr>
                </a:solidFill>
              </a:defRPr>
            </a:lvl1pPr>
          </a:lstStyle>
          <a:p>
            <a:endParaRPr dirty="0"/>
          </a:p>
        </p:txBody>
      </p:sp>
      <p:sp>
        <p:nvSpPr>
          <p:cNvPr id="4" name="Date Placeholder 3"/>
          <p:cNvSpPr>
            <a:spLocks noGrp="1"/>
          </p:cNvSpPr>
          <p:nvPr>
            <p:ph type="dt" sz="half" idx="2"/>
          </p:nvPr>
        </p:nvSpPr>
        <p:spPr>
          <a:xfrm>
            <a:off x="9486900" y="6394450"/>
            <a:ext cx="2324100" cy="274320"/>
          </a:xfrm>
          <a:prstGeom prst="rect">
            <a:avLst/>
          </a:prstGeom>
        </p:spPr>
        <p:txBody>
          <a:bodyPr vert="horz" lIns="91440" tIns="45720" rIns="91440" bIns="45720" rtlCol="0" anchor="ctr"/>
          <a:lstStyle>
            <a:lvl1pPr algn="r">
              <a:defRPr sz="1200">
                <a:solidFill>
                  <a:schemeClr val="tx1">
                    <a:lumMod val="50000"/>
                  </a:schemeClr>
                </a:solidFill>
              </a:defRPr>
            </a:lvl1pPr>
          </a:lstStyle>
          <a:p>
            <a:fld id="{0402902D-A5F5-4D7D-AAA7-32469BA0BC4D}" type="datetimeFigureOut">
              <a:rPr lang="en-US"/>
              <a:pPr/>
              <a:t>10/1/2016</a:t>
            </a:fld>
            <a:endParaRPr dirty="0"/>
          </a:p>
        </p:txBody>
      </p:sp>
    </p:spTree>
    <p:extLst>
      <p:ext uri="{BB962C8B-B14F-4D97-AF65-F5344CB8AC3E}">
        <p14:creationId xmlns:p14="http://schemas.microsoft.com/office/powerpoint/2010/main" val="127595847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74320" algn="l" defTabSz="914400" rtl="0" eaLnBrk="1" latinLnBrk="0" hangingPunct="1">
        <a:spcBef>
          <a:spcPts val="2200"/>
        </a:spcBef>
        <a:buClr>
          <a:schemeClr val="tx1">
            <a:lumMod val="65000"/>
          </a:schemeClr>
        </a:buClr>
        <a:buFont typeface="Arial" pitchFamily="34" charset="0"/>
        <a:buChar char="•"/>
        <a:defRPr sz="2200" kern="1200">
          <a:solidFill>
            <a:schemeClr val="tx1"/>
          </a:solidFill>
          <a:latin typeface="+mn-lt"/>
          <a:ea typeface="+mn-ea"/>
          <a:cs typeface="+mn-cs"/>
        </a:defRPr>
      </a:lvl1pPr>
      <a:lvl2pPr marL="594360" indent="-274320" algn="l" defTabSz="914400" rtl="0" eaLnBrk="1" latinLnBrk="0" hangingPunct="1">
        <a:spcBef>
          <a:spcPts val="1600"/>
        </a:spcBef>
        <a:buClr>
          <a:schemeClr val="tx1">
            <a:lumMod val="65000"/>
          </a:schemeClr>
        </a:buClr>
        <a:buFont typeface="Arial" pitchFamily="34" charset="0"/>
        <a:buChar char="•"/>
        <a:defRPr sz="2000" kern="1200">
          <a:solidFill>
            <a:schemeClr val="tx1"/>
          </a:solidFill>
          <a:latin typeface="+mn-lt"/>
          <a:ea typeface="+mn-ea"/>
          <a:cs typeface="+mn-cs"/>
        </a:defRPr>
      </a:lvl2pPr>
      <a:lvl3pPr marL="868680" indent="-228600" algn="l" defTabSz="914400" rtl="0" eaLnBrk="1" latinLnBrk="0" hangingPunct="1">
        <a:spcBef>
          <a:spcPts val="1200"/>
        </a:spcBef>
        <a:buClr>
          <a:schemeClr val="tx1">
            <a:lumMod val="65000"/>
          </a:schemeClr>
        </a:buClr>
        <a:buFont typeface="Arial" pitchFamily="34" charset="0"/>
        <a:buChar char="•"/>
        <a:defRPr sz="1800" kern="1200">
          <a:solidFill>
            <a:schemeClr val="tx1"/>
          </a:solidFill>
          <a:latin typeface="+mn-lt"/>
          <a:ea typeface="+mn-ea"/>
          <a:cs typeface="+mn-cs"/>
        </a:defRPr>
      </a:lvl3pPr>
      <a:lvl4pPr marL="1188720" indent="-228600" algn="l" defTabSz="914400" rtl="0" eaLnBrk="1" latinLnBrk="0" hangingPunct="1">
        <a:spcBef>
          <a:spcPts val="1000"/>
        </a:spcBef>
        <a:buClr>
          <a:schemeClr val="tx1">
            <a:lumMod val="65000"/>
          </a:schemeClr>
        </a:buClr>
        <a:buFont typeface="Arial" pitchFamily="34" charset="0"/>
        <a:buChar char="•"/>
        <a:defRPr sz="1600" kern="1200">
          <a:solidFill>
            <a:schemeClr val="tx1"/>
          </a:solidFill>
          <a:latin typeface="+mn-lt"/>
          <a:ea typeface="+mn-ea"/>
          <a:cs typeface="+mn-cs"/>
        </a:defRPr>
      </a:lvl4pPr>
      <a:lvl5pPr marL="1417320" indent="-228600" algn="l" defTabSz="914400" rtl="0" eaLnBrk="1" latinLnBrk="0" hangingPunct="1">
        <a:spcBef>
          <a:spcPts val="800"/>
        </a:spcBef>
        <a:buClr>
          <a:schemeClr val="tx1">
            <a:lumMod val="65000"/>
          </a:schemeClr>
        </a:buClr>
        <a:buFont typeface="Arial" pitchFamily="34" charset="0"/>
        <a:buChar char="•"/>
        <a:defRPr sz="1600" kern="1200">
          <a:solidFill>
            <a:schemeClr val="tx1"/>
          </a:solidFill>
          <a:latin typeface="+mn-lt"/>
          <a:ea typeface="+mn-ea"/>
          <a:cs typeface="+mn-cs"/>
        </a:defRPr>
      </a:lvl5pPr>
      <a:lvl6pPr marL="16459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6pPr>
      <a:lvl7pPr marL="18745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7pPr>
      <a:lvl8pPr marL="21031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8pPr>
      <a:lvl9pPr marL="23317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687" y="4908665"/>
            <a:ext cx="10972800" cy="1263534"/>
          </a:xfrm>
        </p:spPr>
        <p:txBody>
          <a:bodyPr>
            <a:normAutofit/>
          </a:bodyPr>
          <a:lstStyle/>
          <a:p>
            <a:r>
              <a:rPr lang="en-US" dirty="0"/>
              <a:t>STEM in Outdoor Ethics 2016</a:t>
            </a:r>
          </a:p>
        </p:txBody>
      </p:sp>
      <p:sp>
        <p:nvSpPr>
          <p:cNvPr id="3" name="Subtitle 2"/>
          <p:cNvSpPr>
            <a:spLocks noGrp="1"/>
          </p:cNvSpPr>
          <p:nvPr>
            <p:ph type="subTitle" idx="1"/>
          </p:nvPr>
        </p:nvSpPr>
        <p:spPr/>
        <p:txBody>
          <a:bodyPr/>
          <a:lstStyle/>
          <a:p>
            <a:r>
              <a:rPr lang="en-US" dirty="0">
                <a:solidFill>
                  <a:schemeClr val="tx1">
                    <a:lumMod val="95000"/>
                  </a:schemeClr>
                </a:solidFill>
              </a:rPr>
              <a:t>SHAWN SPENCER; LNTME,  GNYC –OEA, NOETF, GNYC STEM COMM CHAIR</a:t>
            </a:r>
          </a:p>
        </p:txBody>
      </p:sp>
      <p:pic>
        <p:nvPicPr>
          <p:cNvPr id="4" name="Picture 3"/>
          <p:cNvPicPr>
            <a:picLocks noChangeAspect="1"/>
          </p:cNvPicPr>
          <p:nvPr/>
        </p:nvPicPr>
        <p:blipFill>
          <a:blip r:embed="rId2"/>
          <a:stretch>
            <a:fillRect/>
          </a:stretch>
        </p:blipFill>
        <p:spPr>
          <a:xfrm>
            <a:off x="9905322" y="4561114"/>
            <a:ext cx="2286678" cy="2296887"/>
          </a:xfrm>
          <a:prstGeom prst="rect">
            <a:avLst/>
          </a:prstGeom>
        </p:spPr>
      </p:pic>
    </p:spTree>
    <p:extLst>
      <p:ext uri="{BB962C8B-B14F-4D97-AF65-F5344CB8AC3E}">
        <p14:creationId xmlns:p14="http://schemas.microsoft.com/office/powerpoint/2010/main" val="1420781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3029"/>
            <a:ext cx="10972800" cy="5581025"/>
          </a:xfrm>
        </p:spPr>
        <p:txBody>
          <a:bodyPr>
            <a:noAutofit/>
          </a:bodyPr>
          <a:lstStyle/>
          <a:p>
            <a:r>
              <a:rPr lang="en-US" sz="2000" dirty="0">
                <a:latin typeface="+mn-lt"/>
              </a:rPr>
              <a:t>Wood is mostly composed of cellulose, an organic compound that is in the cell wall of all plants.</a:t>
            </a:r>
            <a:br>
              <a:rPr lang="en-US" sz="2000" dirty="0">
                <a:latin typeface="+mn-lt"/>
              </a:rPr>
            </a:br>
            <a:r>
              <a:rPr lang="en-US" sz="2000" dirty="0">
                <a:latin typeface="+mn-lt"/>
              </a:rPr>
              <a:t>Wood also contains small amounts of non-flammable minerals which are left behind as ash—a</a:t>
            </a:r>
            <a:br>
              <a:rPr lang="en-US" sz="2000" dirty="0">
                <a:latin typeface="+mn-lt"/>
              </a:rPr>
            </a:br>
            <a:r>
              <a:rPr lang="en-US" sz="2000" dirty="0">
                <a:latin typeface="+mn-lt"/>
              </a:rPr>
              <a:t>mixture of minerals that won’t burn. If there isn’t enough oxygen around for complete</a:t>
            </a:r>
            <a:br>
              <a:rPr lang="en-US" sz="2000" dirty="0">
                <a:latin typeface="+mn-lt"/>
              </a:rPr>
            </a:br>
            <a:r>
              <a:rPr lang="en-US" sz="2000" dirty="0">
                <a:latin typeface="+mn-lt"/>
              </a:rPr>
              <a:t>combustion, there will be fine particles of charcoal produced in the form of smoke. Charcoal is</a:t>
            </a:r>
            <a:br>
              <a:rPr lang="en-US" sz="2000" dirty="0">
                <a:latin typeface="+mn-lt"/>
              </a:rPr>
            </a:br>
            <a:r>
              <a:rPr lang="en-US" sz="2000" dirty="0">
                <a:latin typeface="+mn-lt"/>
              </a:rPr>
              <a:t>close to being pure carbon, and can be burned. The following equation shows cellulose plus air</a:t>
            </a:r>
            <a:br>
              <a:rPr lang="en-US" sz="2000" dirty="0">
                <a:latin typeface="+mn-lt"/>
              </a:rPr>
            </a:br>
            <a:r>
              <a:rPr lang="en-US" sz="2000" dirty="0">
                <a:latin typeface="+mn-lt"/>
              </a:rPr>
              <a:t>which yields carbon dioxide and water.</a:t>
            </a:r>
            <a:br>
              <a:rPr lang="en-US" sz="2000" dirty="0">
                <a:latin typeface="+mn-lt"/>
              </a:rPr>
            </a:br>
            <a:br>
              <a:rPr lang="en-US" sz="2000" dirty="0">
                <a:latin typeface="+mn-lt"/>
              </a:rPr>
            </a:br>
            <a:r>
              <a:rPr lang="en-US" sz="2000" dirty="0">
                <a:latin typeface="+mn-lt"/>
              </a:rPr>
              <a:t>RXN 1: CH 2 O + O 2  CO 2 + H 2 O</a:t>
            </a:r>
            <a:br>
              <a:rPr lang="en-US" sz="2000" dirty="0">
                <a:latin typeface="+mn-lt"/>
              </a:rPr>
            </a:br>
            <a:br>
              <a:rPr lang="en-US" sz="2000" dirty="0">
                <a:latin typeface="+mn-lt"/>
              </a:rPr>
            </a:br>
            <a:r>
              <a:rPr lang="en-US" sz="2000" dirty="0">
                <a:latin typeface="+mn-lt"/>
              </a:rPr>
              <a:t>If we burn wood in the absence of oxygen, we get the following chemical reaction, </a:t>
            </a:r>
            <a:r>
              <a:rPr lang="en-US" sz="2000" dirty="0" err="1">
                <a:latin typeface="+mn-lt"/>
              </a:rPr>
              <a:t>whichproduces</a:t>
            </a:r>
            <a:r>
              <a:rPr lang="en-US" sz="2000" dirty="0">
                <a:latin typeface="+mn-lt"/>
              </a:rPr>
              <a:t> small particles of charcoal, or carbon:</a:t>
            </a:r>
            <a:br>
              <a:rPr lang="en-US" sz="2000" dirty="0">
                <a:latin typeface="+mn-lt"/>
              </a:rPr>
            </a:br>
            <a:br>
              <a:rPr lang="en-US" sz="2000" dirty="0">
                <a:latin typeface="+mn-lt"/>
              </a:rPr>
            </a:br>
            <a:r>
              <a:rPr lang="en-US" sz="2000" dirty="0">
                <a:latin typeface="+mn-lt"/>
              </a:rPr>
              <a:t>RXN 2: CH 2 O  C + H 2 O</a:t>
            </a:r>
            <a:br>
              <a:rPr lang="en-US" sz="2000" dirty="0">
                <a:latin typeface="+mn-lt"/>
              </a:rPr>
            </a:br>
            <a:br>
              <a:rPr lang="en-US" sz="2000" dirty="0">
                <a:latin typeface="+mn-lt"/>
              </a:rPr>
            </a:br>
            <a:r>
              <a:rPr lang="en-US" sz="2000" dirty="0">
                <a:latin typeface="+mn-lt"/>
              </a:rPr>
              <a:t>But, carbon (or charcoal) can be burned with oxygen to produce carbon dioxide:</a:t>
            </a:r>
            <a:br>
              <a:rPr lang="en-US" sz="2000" dirty="0">
                <a:latin typeface="+mn-lt"/>
              </a:rPr>
            </a:br>
            <a:br>
              <a:rPr lang="en-US" sz="2000" dirty="0">
                <a:latin typeface="+mn-lt"/>
              </a:rPr>
            </a:br>
            <a:r>
              <a:rPr lang="en-US" sz="2000" dirty="0">
                <a:latin typeface="+mn-lt"/>
              </a:rPr>
              <a:t>RXN 3: C + O 2  CO 2</a:t>
            </a:r>
            <a:br>
              <a:rPr lang="en-US" sz="2000" dirty="0">
                <a:latin typeface="+mn-lt"/>
              </a:rPr>
            </a:br>
            <a:br>
              <a:rPr lang="en-US" sz="2000" dirty="0">
                <a:latin typeface="+mn-lt"/>
              </a:rPr>
            </a:br>
            <a:r>
              <a:rPr lang="en-US" sz="2000" dirty="0">
                <a:latin typeface="+mn-lt"/>
              </a:rPr>
              <a:t>In conclusion, RXN 2 + RXN 3 equals RXN 1.</a:t>
            </a:r>
            <a:br>
              <a:rPr lang="en-US" sz="2000" dirty="0">
                <a:latin typeface="+mn-lt"/>
              </a:rPr>
            </a:br>
            <a:endParaRPr lang="en-US" sz="2000" dirty="0">
              <a:latin typeface="+mn-lt"/>
            </a:endParaRPr>
          </a:p>
        </p:txBody>
      </p:sp>
      <p:sp>
        <p:nvSpPr>
          <p:cNvPr id="3" name="Text Placeholder 2"/>
          <p:cNvSpPr>
            <a:spLocks noGrp="1"/>
          </p:cNvSpPr>
          <p:nvPr>
            <p:ph type="body" idx="1"/>
          </p:nvPr>
        </p:nvSpPr>
        <p:spPr/>
        <p:txBody>
          <a:bodyPr/>
          <a:lstStyle/>
          <a:p>
            <a:r>
              <a:rPr lang="en-US" dirty="0"/>
              <a:t>Minimize Campfire Impacts</a:t>
            </a:r>
          </a:p>
          <a:p>
            <a:endParaRPr lang="en-US" dirty="0"/>
          </a:p>
        </p:txBody>
      </p:sp>
    </p:spTree>
    <p:extLst>
      <p:ext uri="{BB962C8B-B14F-4D97-AF65-F5344CB8AC3E}">
        <p14:creationId xmlns:p14="http://schemas.microsoft.com/office/powerpoint/2010/main" val="2792527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latin typeface="+mn-lt"/>
              </a:rPr>
              <a:t>1.	Adaptations of animals to be predators and not be prey</a:t>
            </a:r>
            <a:br>
              <a:rPr lang="en-US" sz="3100" dirty="0">
                <a:latin typeface="+mn-lt"/>
              </a:rPr>
            </a:br>
            <a:br>
              <a:rPr lang="en-US" sz="3100" dirty="0">
                <a:latin typeface="+mn-lt"/>
              </a:rPr>
            </a:br>
            <a:r>
              <a:rPr lang="en-US" sz="3100" dirty="0">
                <a:latin typeface="+mn-lt"/>
              </a:rPr>
              <a:t>2.	Human interface</a:t>
            </a:r>
            <a:br>
              <a:rPr lang="en-US" dirty="0"/>
            </a:br>
            <a:endParaRPr lang="en-US" dirty="0"/>
          </a:p>
        </p:txBody>
      </p:sp>
      <p:sp>
        <p:nvSpPr>
          <p:cNvPr id="3" name="Text Placeholder 2"/>
          <p:cNvSpPr>
            <a:spLocks noGrp="1"/>
          </p:cNvSpPr>
          <p:nvPr>
            <p:ph type="body" idx="1"/>
          </p:nvPr>
        </p:nvSpPr>
        <p:spPr/>
        <p:txBody>
          <a:bodyPr/>
          <a:lstStyle/>
          <a:p>
            <a:r>
              <a:rPr lang="en-US" dirty="0"/>
              <a:t>Respect Wildlife</a:t>
            </a:r>
          </a:p>
          <a:p>
            <a:endParaRPr lang="en-US" dirty="0"/>
          </a:p>
        </p:txBody>
      </p:sp>
    </p:spTree>
    <p:extLst>
      <p:ext uri="{BB962C8B-B14F-4D97-AF65-F5344CB8AC3E}">
        <p14:creationId xmlns:p14="http://schemas.microsoft.com/office/powerpoint/2010/main" val="356327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35429"/>
            <a:ext cx="10972800" cy="5003666"/>
          </a:xfrm>
        </p:spPr>
        <p:txBody>
          <a:bodyPr>
            <a:normAutofit/>
          </a:bodyPr>
          <a:lstStyle/>
          <a:p>
            <a:r>
              <a:rPr lang="en-US" sz="2800" dirty="0">
                <a:latin typeface="+mn-lt"/>
              </a:rPr>
              <a:t>1.	What kind of technology do we go to lengths for in order to be “low-profile” or “under the radar” in our everyday lives?</a:t>
            </a:r>
            <a:br>
              <a:rPr lang="en-US" sz="2800" dirty="0">
                <a:latin typeface="+mn-lt"/>
              </a:rPr>
            </a:br>
            <a:r>
              <a:rPr lang="en-US" sz="2800" dirty="0">
                <a:latin typeface="+mn-lt"/>
              </a:rPr>
              <a:t>a.	Why should enjoying the outdoors be any different?</a:t>
            </a:r>
            <a:br>
              <a:rPr lang="en-US" sz="2800" dirty="0">
                <a:latin typeface="+mn-lt"/>
              </a:rPr>
            </a:br>
            <a:r>
              <a:rPr lang="en-US" sz="2800" dirty="0">
                <a:latin typeface="+mn-lt"/>
              </a:rPr>
              <a:t>b.	Find the boundary between sharing outdoor experiences, in appropriate group sizes, and knowing how to keep from encroaching on others’ experiences</a:t>
            </a:r>
            <a:br>
              <a:rPr lang="en-US" sz="2800" dirty="0">
                <a:latin typeface="+mn-lt"/>
              </a:rPr>
            </a:br>
            <a:r>
              <a:rPr lang="en-US" sz="2800" dirty="0">
                <a:latin typeface="+mn-lt"/>
              </a:rPr>
              <a:t>2.	Study that highlights spending time outside altering the endorphins in the brain: report summary by USFS : http://www.fs.fed.us/pnw/about/programs/gsv/pdfs/health_and_wellness.pdf</a:t>
            </a:r>
            <a:br>
              <a:rPr lang="en-US" sz="2800" dirty="0">
                <a:latin typeface="+mn-lt"/>
              </a:rPr>
            </a:br>
            <a:endParaRPr lang="en-US" sz="2800" dirty="0">
              <a:latin typeface="+mn-lt"/>
            </a:endParaRPr>
          </a:p>
        </p:txBody>
      </p:sp>
      <p:sp>
        <p:nvSpPr>
          <p:cNvPr id="3" name="Text Placeholder 2"/>
          <p:cNvSpPr>
            <a:spLocks noGrp="1"/>
          </p:cNvSpPr>
          <p:nvPr>
            <p:ph type="body" idx="1"/>
          </p:nvPr>
        </p:nvSpPr>
        <p:spPr/>
        <p:txBody>
          <a:bodyPr/>
          <a:lstStyle/>
          <a:p>
            <a:r>
              <a:rPr lang="en-US" dirty="0"/>
              <a:t>Be Considerate of Other Visitors</a:t>
            </a:r>
          </a:p>
          <a:p>
            <a:endParaRPr lang="en-US" dirty="0"/>
          </a:p>
        </p:txBody>
      </p:sp>
    </p:spTree>
    <p:extLst>
      <p:ext uri="{BB962C8B-B14F-4D97-AF65-F5344CB8AC3E}">
        <p14:creationId xmlns:p14="http://schemas.microsoft.com/office/powerpoint/2010/main" val="2395633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214"/>
            <a:ext cx="10972800" cy="5137881"/>
          </a:xfrm>
        </p:spPr>
        <p:txBody>
          <a:bodyPr/>
          <a:lstStyle/>
          <a:p>
            <a:r>
              <a:rPr lang="en-US" dirty="0"/>
              <a:t>ACTIVITY ONE (7 min.)</a:t>
            </a:r>
            <a:br>
              <a:rPr lang="en-US" dirty="0"/>
            </a:br>
            <a:r>
              <a:rPr lang="en-US" sz="2000" dirty="0"/>
              <a:t>working in trios pick the top 8 items you would take on a trek  to follow the principles of LNT and TREAD. </a:t>
            </a:r>
            <a:br>
              <a:rPr lang="en-US" sz="2000" dirty="0"/>
            </a:br>
            <a:br>
              <a:rPr lang="en-US" sz="2000" dirty="0"/>
            </a:br>
            <a:br>
              <a:rPr lang="en-US" sz="2000" dirty="0"/>
            </a:br>
            <a:r>
              <a:rPr lang="en-US" sz="2000" dirty="0"/>
              <a:t>- Note which principle each item relates to, </a:t>
            </a:r>
            <a:br>
              <a:rPr lang="en-US" sz="2000" dirty="0"/>
            </a:br>
            <a:br>
              <a:rPr lang="en-US" sz="2000" dirty="0"/>
            </a:br>
            <a:r>
              <a:rPr lang="en-US" sz="2000" dirty="0"/>
              <a:t> - also note which of the STEM components (Science, Technology, Engineering &amp; Math) the item is derived from. Be prepared to discuss .</a:t>
            </a:r>
            <a:endParaRPr lang="en-US" dirty="0"/>
          </a:p>
        </p:txBody>
      </p:sp>
      <p:sp>
        <p:nvSpPr>
          <p:cNvPr id="3" name="Text Placeholder 2"/>
          <p:cNvSpPr>
            <a:spLocks noGrp="1"/>
          </p:cNvSpPr>
          <p:nvPr>
            <p:ph type="body" idx="1"/>
          </p:nvPr>
        </p:nvSpPr>
        <p:spPr/>
        <p:txBody>
          <a:bodyPr/>
          <a:lstStyle/>
          <a:p>
            <a:r>
              <a:rPr lang="en-US" dirty="0"/>
              <a:t>Packing for your Tech/ Trek trip.</a:t>
            </a:r>
          </a:p>
        </p:txBody>
      </p:sp>
    </p:spTree>
    <p:extLst>
      <p:ext uri="{BB962C8B-B14F-4D97-AF65-F5344CB8AC3E}">
        <p14:creationId xmlns:p14="http://schemas.microsoft.com/office/powerpoint/2010/main" val="549417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699"/>
            <a:ext cx="10972800" cy="5159396"/>
          </a:xfrm>
        </p:spPr>
        <p:txBody>
          <a:bodyPr/>
          <a:lstStyle/>
          <a:p>
            <a:r>
              <a:rPr lang="en-US" dirty="0"/>
              <a:t>Tread Lightly.</a:t>
            </a:r>
            <a:br>
              <a:rPr lang="en-US" dirty="0"/>
            </a:br>
            <a:r>
              <a:rPr lang="en-US" sz="1800" dirty="0"/>
              <a:t>OR LEAVE NO TRACE FOR THE MECHANIZED USER.  A way for the mechanized outdoor enthusiast to utilize the outdoors while leaving as small an impact as possible.  The 5 principles here also have direct links to the STEM fields – from engineering in design and construction,  mechanics to keep the Tech functioning and much more </a:t>
            </a:r>
            <a:endParaRPr lang="en-US" dirty="0"/>
          </a:p>
        </p:txBody>
      </p:sp>
      <p:sp>
        <p:nvSpPr>
          <p:cNvPr id="3" name="Text Placeholder 2"/>
          <p:cNvSpPr>
            <a:spLocks noGrp="1"/>
          </p:cNvSpPr>
          <p:nvPr>
            <p:ph type="body" idx="1"/>
          </p:nvPr>
        </p:nvSpPr>
        <p:spPr/>
        <p:txBody>
          <a:bodyPr/>
          <a:lstStyle/>
          <a:p>
            <a:r>
              <a:rPr lang="en-US" dirty="0"/>
              <a:t>Tread Lightly </a:t>
            </a:r>
          </a:p>
        </p:txBody>
      </p:sp>
    </p:spTree>
    <p:extLst>
      <p:ext uri="{BB962C8B-B14F-4D97-AF65-F5344CB8AC3E}">
        <p14:creationId xmlns:p14="http://schemas.microsoft.com/office/powerpoint/2010/main" val="2189803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76656"/>
            <a:ext cx="10972800" cy="4762439"/>
          </a:xfrm>
        </p:spPr>
        <p:txBody>
          <a:bodyPr>
            <a:normAutofit/>
          </a:bodyPr>
          <a:lstStyle/>
          <a:p>
            <a:r>
              <a:rPr lang="en-US" sz="2400" dirty="0"/>
              <a:t>Travel Responsibly on land by staying on designated roads, trails and area. Go over, not around, obstacles to avoid widening the trails. Cross streams only at designated fords. when possible, avoid wet, muddy trails. On water, stay on designated waterways and launch your watercraft in designated areas.</a:t>
            </a:r>
            <a:br>
              <a:rPr lang="en-US" sz="2400" dirty="0"/>
            </a:br>
            <a:br>
              <a:rPr lang="en-US" sz="2400" dirty="0"/>
            </a:br>
            <a:br>
              <a:rPr lang="en-US" sz="2400" dirty="0"/>
            </a:br>
            <a:br>
              <a:rPr lang="en-US" sz="2400" dirty="0"/>
            </a:br>
            <a:br>
              <a:rPr lang="en-US" sz="2400" dirty="0"/>
            </a:br>
            <a:br>
              <a:rPr lang="en-US" sz="2400" dirty="0"/>
            </a:br>
            <a:br>
              <a:rPr lang="en-US" sz="2400" dirty="0"/>
            </a:br>
            <a:endParaRPr lang="en-US" sz="2400" dirty="0"/>
          </a:p>
        </p:txBody>
      </p:sp>
      <p:sp>
        <p:nvSpPr>
          <p:cNvPr id="3" name="Text Placeholder 2"/>
          <p:cNvSpPr>
            <a:spLocks noGrp="1"/>
          </p:cNvSpPr>
          <p:nvPr>
            <p:ph type="body" idx="1"/>
          </p:nvPr>
        </p:nvSpPr>
        <p:spPr/>
        <p:txBody>
          <a:bodyPr>
            <a:noAutofit/>
          </a:bodyPr>
          <a:lstStyle/>
          <a:p>
            <a:r>
              <a:rPr lang="en-US" sz="2400" dirty="0"/>
              <a:t>TRAVEL RESPONSIBLY</a:t>
            </a:r>
          </a:p>
        </p:txBody>
      </p:sp>
    </p:spTree>
    <p:extLst>
      <p:ext uri="{BB962C8B-B14F-4D97-AF65-F5344CB8AC3E}">
        <p14:creationId xmlns:p14="http://schemas.microsoft.com/office/powerpoint/2010/main" val="1367810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88720"/>
            <a:ext cx="10972800" cy="4250375"/>
          </a:xfrm>
        </p:spPr>
        <p:txBody>
          <a:bodyPr>
            <a:noAutofit/>
          </a:bodyPr>
          <a:lstStyle/>
          <a:p>
            <a:r>
              <a:rPr lang="en-US" sz="2800" dirty="0"/>
              <a:t>Respect the Rights of Others including private property owners, all recreational trail users, campers and others so they can enjoy their recreational activities undisturbed. Leave gates as you found them. Yield right of way to those passing you or going uphill. On water, respect anglers, swimmers, skiers, boaters, divers and those on or near shore.</a:t>
            </a:r>
            <a:br>
              <a:rPr lang="en-US" sz="2800" dirty="0"/>
            </a:br>
            <a:br>
              <a:rPr lang="en-US" sz="2800" dirty="0"/>
            </a:br>
            <a:endParaRPr lang="en-US" sz="2800" dirty="0"/>
          </a:p>
        </p:txBody>
      </p:sp>
      <p:sp>
        <p:nvSpPr>
          <p:cNvPr id="3" name="Text Placeholder 2"/>
          <p:cNvSpPr>
            <a:spLocks noGrp="1"/>
          </p:cNvSpPr>
          <p:nvPr>
            <p:ph type="body" idx="1"/>
          </p:nvPr>
        </p:nvSpPr>
        <p:spPr/>
        <p:txBody>
          <a:bodyPr>
            <a:noAutofit/>
          </a:bodyPr>
          <a:lstStyle/>
          <a:p>
            <a:r>
              <a:rPr lang="en-US" sz="2400" dirty="0"/>
              <a:t>Respect the Rights of Others</a:t>
            </a:r>
          </a:p>
        </p:txBody>
      </p:sp>
    </p:spTree>
    <p:extLst>
      <p:ext uri="{BB962C8B-B14F-4D97-AF65-F5344CB8AC3E}">
        <p14:creationId xmlns:p14="http://schemas.microsoft.com/office/powerpoint/2010/main" val="1647088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99616"/>
            <a:ext cx="10972800" cy="3939479"/>
          </a:xfrm>
        </p:spPr>
        <p:txBody>
          <a:bodyPr>
            <a:normAutofit/>
          </a:bodyPr>
          <a:lstStyle/>
          <a:p>
            <a:r>
              <a:rPr lang="en-US" sz="2800" dirty="0"/>
              <a:t>Educate Yourself prior to your trip by obtaining travel maps and regulations from public agencies. Plan for your trip, take recreation skills classes and know how to operate your equipment safely.</a:t>
            </a:r>
            <a:br>
              <a:rPr lang="en-US" sz="2800" dirty="0"/>
            </a:br>
            <a:br>
              <a:rPr lang="en-US" sz="2800" dirty="0"/>
            </a:br>
            <a:endParaRPr lang="en-US" sz="2800" dirty="0"/>
          </a:p>
        </p:txBody>
      </p:sp>
      <p:sp>
        <p:nvSpPr>
          <p:cNvPr id="3" name="Text Placeholder 2"/>
          <p:cNvSpPr>
            <a:spLocks noGrp="1"/>
          </p:cNvSpPr>
          <p:nvPr>
            <p:ph type="body" idx="1"/>
          </p:nvPr>
        </p:nvSpPr>
        <p:spPr/>
        <p:txBody>
          <a:bodyPr/>
          <a:lstStyle/>
          <a:p>
            <a:r>
              <a:rPr lang="en-US" dirty="0"/>
              <a:t>Educate Yourself</a:t>
            </a:r>
          </a:p>
        </p:txBody>
      </p:sp>
    </p:spTree>
    <p:extLst>
      <p:ext uri="{BB962C8B-B14F-4D97-AF65-F5344CB8AC3E}">
        <p14:creationId xmlns:p14="http://schemas.microsoft.com/office/powerpoint/2010/main" val="3123244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0704"/>
            <a:ext cx="10972800" cy="4378391"/>
          </a:xfrm>
        </p:spPr>
        <p:txBody>
          <a:bodyPr>
            <a:noAutofit/>
          </a:bodyPr>
          <a:lstStyle/>
          <a:p>
            <a:r>
              <a:rPr lang="en-US" sz="2800" b="1" dirty="0"/>
              <a:t>Avoid Sensitive Areas</a:t>
            </a:r>
            <a:r>
              <a:rPr lang="en-US" sz="2800" dirty="0"/>
              <a:t> on land such as meadows, lake shores, wetlands and streams. Stay on designated routes. This protects wildlife habitats and sensitive soils from damage. Don’t disturb historical, archeological or paleontological sites. On water, avoid operating your watercraft in shallow waters or near shorelines at high speeds.</a:t>
            </a:r>
            <a:br>
              <a:rPr lang="en-US" sz="2800" dirty="0"/>
            </a:br>
            <a:endParaRPr lang="en-US" sz="2800" dirty="0"/>
          </a:p>
        </p:txBody>
      </p:sp>
      <p:sp>
        <p:nvSpPr>
          <p:cNvPr id="3" name="Text Placeholder 2"/>
          <p:cNvSpPr>
            <a:spLocks noGrp="1"/>
          </p:cNvSpPr>
          <p:nvPr>
            <p:ph type="body" idx="1"/>
          </p:nvPr>
        </p:nvSpPr>
        <p:spPr/>
        <p:txBody>
          <a:bodyPr>
            <a:noAutofit/>
          </a:bodyPr>
          <a:lstStyle/>
          <a:p>
            <a:r>
              <a:rPr lang="en-US" sz="2400" b="1" dirty="0"/>
              <a:t>Avoid Sensitive Areas</a:t>
            </a:r>
            <a:endParaRPr lang="en-US" sz="2400" dirty="0"/>
          </a:p>
        </p:txBody>
      </p:sp>
    </p:spTree>
    <p:extLst>
      <p:ext uri="{BB962C8B-B14F-4D97-AF65-F5344CB8AC3E}">
        <p14:creationId xmlns:p14="http://schemas.microsoft.com/office/powerpoint/2010/main" val="3105606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66544"/>
            <a:ext cx="10972800" cy="3372551"/>
          </a:xfrm>
        </p:spPr>
        <p:txBody>
          <a:bodyPr>
            <a:normAutofit/>
          </a:bodyPr>
          <a:lstStyle/>
          <a:p>
            <a:r>
              <a:rPr lang="en-US" sz="2400" b="1" dirty="0"/>
              <a:t>Do Your Part</a:t>
            </a:r>
            <a:r>
              <a:rPr lang="en-US" sz="2400" dirty="0"/>
              <a:t> by modeling appropriate behavior, leaving the area better than you found it, properly disposing of waste, minimizing the use of fire, avoiding the spread of invasive species and repairing degraded areas.</a:t>
            </a:r>
            <a:br>
              <a:rPr lang="en-US" sz="2400" dirty="0"/>
            </a:br>
            <a:br>
              <a:rPr lang="en-US" sz="2400" dirty="0"/>
            </a:br>
            <a:endParaRPr lang="en-US" sz="2400" dirty="0"/>
          </a:p>
        </p:txBody>
      </p:sp>
      <p:sp>
        <p:nvSpPr>
          <p:cNvPr id="3" name="Text Placeholder 2"/>
          <p:cNvSpPr>
            <a:spLocks noGrp="1"/>
          </p:cNvSpPr>
          <p:nvPr>
            <p:ph type="body" idx="1"/>
          </p:nvPr>
        </p:nvSpPr>
        <p:spPr/>
        <p:txBody>
          <a:bodyPr>
            <a:noAutofit/>
          </a:bodyPr>
          <a:lstStyle/>
          <a:p>
            <a:r>
              <a:rPr lang="en-US" sz="2400" b="1" dirty="0"/>
              <a:t>Do Your Part</a:t>
            </a:r>
            <a:endParaRPr lang="en-US" sz="2400" dirty="0"/>
          </a:p>
        </p:txBody>
      </p:sp>
    </p:spTree>
    <p:extLst>
      <p:ext uri="{BB962C8B-B14F-4D97-AF65-F5344CB8AC3E}">
        <p14:creationId xmlns:p14="http://schemas.microsoft.com/office/powerpoint/2010/main" val="720951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5911"/>
            <a:ext cx="10972800" cy="5213184"/>
          </a:xfrm>
        </p:spPr>
        <p:txBody>
          <a:bodyPr/>
          <a:lstStyle/>
          <a:p>
            <a:r>
              <a:rPr lang="en-US" sz="2000" dirty="0"/>
              <a:t>Introduction to STEM</a:t>
            </a:r>
            <a:br>
              <a:rPr lang="en-US" sz="1600" dirty="0"/>
            </a:br>
            <a:r>
              <a:rPr lang="en-US" sz="1600" dirty="0"/>
              <a:t>a.	Why does it exist as a buzzword, especially in the US?</a:t>
            </a:r>
            <a:br>
              <a:rPr lang="en-US" sz="1600" dirty="0"/>
            </a:br>
            <a:r>
              <a:rPr lang="en-US" sz="1600" dirty="0"/>
              <a:t>b.	History of STEM in Scouting – Baden Powell’s first Scouts semaphore flags, orienteering, engineering shelters – it has always been there!</a:t>
            </a:r>
            <a:br>
              <a:rPr lang="en-US" sz="1600" dirty="0"/>
            </a:br>
            <a:r>
              <a:rPr lang="en-US" sz="1600" dirty="0"/>
              <a:t>c.	STEM is in school, in after school clubs, in Scouting, in camp settings everywhere</a:t>
            </a:r>
            <a:br>
              <a:rPr lang="en-US" sz="1600" dirty="0"/>
            </a:br>
            <a:r>
              <a:rPr lang="en-US" sz="1600" dirty="0"/>
              <a:t>d.	Don’t be intimidated by it – using STEM to convey a topic can bring in the Scouts who are on the fringe of participating, and if done well, will not scare off any Scouts who don’t feel the most confident in traditional STEM learning</a:t>
            </a:r>
            <a:br>
              <a:rPr lang="en-US" sz="1600" dirty="0"/>
            </a:br>
            <a:r>
              <a:rPr lang="en-US" sz="1600" dirty="0"/>
              <a:t>e.	STEM in Scouting means we can help influence a youth to pursue more studies or a future career because they build confidence in exciting and engaging STEM activities, which is probably not what they get every day in a school environment</a:t>
            </a:r>
            <a:br>
              <a:rPr lang="en-US" sz="1600" dirty="0"/>
            </a:br>
            <a:br>
              <a:rPr lang="en-US" dirty="0"/>
            </a:br>
            <a:r>
              <a:rPr lang="en-US" dirty="0"/>
              <a:t> </a:t>
            </a:r>
          </a:p>
        </p:txBody>
      </p:sp>
      <p:sp>
        <p:nvSpPr>
          <p:cNvPr id="3" name="Text Placeholder 2"/>
          <p:cNvSpPr>
            <a:spLocks noGrp="1"/>
          </p:cNvSpPr>
          <p:nvPr>
            <p:ph type="body" idx="1"/>
          </p:nvPr>
        </p:nvSpPr>
        <p:spPr/>
        <p:txBody>
          <a:bodyPr/>
          <a:lstStyle/>
          <a:p>
            <a:r>
              <a:rPr lang="en-US" dirty="0">
                <a:solidFill>
                  <a:schemeClr val="tx1">
                    <a:lumMod val="95000"/>
                  </a:schemeClr>
                </a:solidFill>
              </a:rPr>
              <a:t>Statement of the problem</a:t>
            </a:r>
          </a:p>
        </p:txBody>
      </p:sp>
    </p:spTree>
    <p:extLst>
      <p:ext uri="{BB962C8B-B14F-4D97-AF65-F5344CB8AC3E}">
        <p14:creationId xmlns:p14="http://schemas.microsoft.com/office/powerpoint/2010/main" val="230105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Land Ethic – Leopold was a scientist first and foremost!</a:t>
            </a:r>
            <a:br>
              <a:rPr lang="en-US" dirty="0"/>
            </a:br>
            <a:endParaRPr lang="en-US" dirty="0"/>
          </a:p>
        </p:txBody>
      </p:sp>
      <p:sp>
        <p:nvSpPr>
          <p:cNvPr id="3" name="Text Placeholder 2"/>
          <p:cNvSpPr>
            <a:spLocks noGrp="1"/>
          </p:cNvSpPr>
          <p:nvPr>
            <p:ph type="body" idx="1"/>
          </p:nvPr>
        </p:nvSpPr>
        <p:spPr/>
        <p:txBody>
          <a:bodyPr/>
          <a:lstStyle/>
          <a:p>
            <a:r>
              <a:rPr lang="en-US" dirty="0"/>
              <a:t>Land Ethic</a:t>
            </a:r>
          </a:p>
        </p:txBody>
      </p:sp>
    </p:spTree>
    <p:extLst>
      <p:ext uri="{BB962C8B-B14F-4D97-AF65-F5344CB8AC3E}">
        <p14:creationId xmlns:p14="http://schemas.microsoft.com/office/powerpoint/2010/main" val="4030676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4829495"/>
          </a:xfrm>
        </p:spPr>
        <p:txBody>
          <a:bodyPr>
            <a:normAutofit/>
          </a:bodyPr>
          <a:lstStyle/>
          <a:p>
            <a:r>
              <a:rPr lang="en-US" sz="2800" dirty="0" err="1">
                <a:latin typeface="+mn-lt"/>
              </a:rPr>
              <a:t>i</a:t>
            </a:r>
            <a:r>
              <a:rPr lang="en-US" sz="2800" dirty="0">
                <a:latin typeface="+mn-lt"/>
              </a:rPr>
              <a:t>.	Leopold’s land ethic principles were grounded in scientific observations about the natural world around him</a:t>
            </a:r>
            <a:br>
              <a:rPr lang="en-US" sz="2800" dirty="0">
                <a:latin typeface="+mn-lt"/>
              </a:rPr>
            </a:br>
            <a:r>
              <a:rPr lang="en-US" sz="2800" dirty="0">
                <a:latin typeface="+mn-lt"/>
              </a:rPr>
              <a:t>ii.	Using pen and pencil to jot his data down, make his sketches, and record observations of wildlife behavior</a:t>
            </a:r>
            <a:br>
              <a:rPr lang="en-US" sz="2800" dirty="0">
                <a:latin typeface="+mn-lt"/>
              </a:rPr>
            </a:br>
            <a:r>
              <a:rPr lang="en-US" sz="2800" dirty="0">
                <a:latin typeface="+mn-lt"/>
              </a:rPr>
              <a:t>iii.	Leopold’s land ethic definitely extends to our treatment of resources and stewardship actions to non-renewable resources</a:t>
            </a:r>
            <a:br>
              <a:rPr lang="en-US" sz="2800" dirty="0">
                <a:latin typeface="+mn-lt"/>
              </a:rPr>
            </a:br>
            <a:r>
              <a:rPr lang="en-US" sz="2800" dirty="0">
                <a:latin typeface="+mn-lt"/>
              </a:rPr>
              <a:t>iv.	Energy Circuit</a:t>
            </a:r>
            <a:br>
              <a:rPr lang="en-US" sz="2800" dirty="0">
                <a:latin typeface="+mn-lt"/>
              </a:rPr>
            </a:br>
            <a:r>
              <a:rPr lang="en-US" sz="2800" dirty="0">
                <a:latin typeface="+mn-lt"/>
              </a:rPr>
              <a:t>     1.	Use Food web/food chain diagrams or role modeling to exhibit        </a:t>
            </a:r>
            <a:br>
              <a:rPr lang="en-US" sz="2800" dirty="0">
                <a:latin typeface="+mn-lt"/>
              </a:rPr>
            </a:br>
            <a:r>
              <a:rPr lang="en-US" sz="2800" dirty="0">
                <a:latin typeface="+mn-lt"/>
              </a:rPr>
              <a:t>          trophic pyramids</a:t>
            </a:r>
            <a:br>
              <a:rPr lang="en-US" sz="2800" dirty="0">
                <a:latin typeface="+mn-lt"/>
              </a:rPr>
            </a:br>
            <a:endParaRPr lang="en-US" sz="2800" dirty="0">
              <a:latin typeface="+mn-lt"/>
            </a:endParaRPr>
          </a:p>
        </p:txBody>
      </p:sp>
      <p:sp>
        <p:nvSpPr>
          <p:cNvPr id="3" name="Text Placeholder 2"/>
          <p:cNvSpPr>
            <a:spLocks noGrp="1"/>
          </p:cNvSpPr>
          <p:nvPr>
            <p:ph type="body" idx="1"/>
          </p:nvPr>
        </p:nvSpPr>
        <p:spPr/>
        <p:txBody>
          <a:bodyPr>
            <a:normAutofit fontScale="92500" lnSpcReduction="10000"/>
          </a:bodyPr>
          <a:lstStyle/>
          <a:p>
            <a:r>
              <a:rPr lang="en-US" sz="2800" dirty="0"/>
              <a:t>Land Ethic</a:t>
            </a:r>
          </a:p>
          <a:p>
            <a:endParaRPr lang="en-US" dirty="0"/>
          </a:p>
        </p:txBody>
      </p:sp>
    </p:spTree>
    <p:extLst>
      <p:ext uri="{BB962C8B-B14F-4D97-AF65-F5344CB8AC3E}">
        <p14:creationId xmlns:p14="http://schemas.microsoft.com/office/powerpoint/2010/main" val="3737460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TWO (5 Min)</a:t>
            </a:r>
            <a:br>
              <a:rPr lang="en-US" dirty="0"/>
            </a:br>
            <a:r>
              <a:rPr lang="en-US" sz="2000" dirty="0"/>
              <a:t>reviewing the Inspection protocol for an ATV to be used  find and apply the STEM  and OE aspects .</a:t>
            </a:r>
            <a:endParaRPr lang="en-US" dirty="0"/>
          </a:p>
        </p:txBody>
      </p:sp>
      <p:sp>
        <p:nvSpPr>
          <p:cNvPr id="3" name="Text Placeholder 2"/>
          <p:cNvSpPr>
            <a:spLocks noGrp="1"/>
          </p:cNvSpPr>
          <p:nvPr>
            <p:ph type="body" idx="1"/>
          </p:nvPr>
        </p:nvSpPr>
        <p:spPr/>
        <p:txBody>
          <a:bodyPr/>
          <a:lstStyle/>
          <a:p>
            <a:r>
              <a:rPr lang="en-US" dirty="0"/>
              <a:t>ATV  inspection mix-up</a:t>
            </a:r>
          </a:p>
        </p:txBody>
      </p:sp>
    </p:spTree>
    <p:extLst>
      <p:ext uri="{BB962C8B-B14F-4D97-AF65-F5344CB8AC3E}">
        <p14:creationId xmlns:p14="http://schemas.microsoft.com/office/powerpoint/2010/main" val="1091535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Badges/ Awards with reference</a:t>
            </a:r>
          </a:p>
        </p:txBody>
      </p:sp>
      <p:sp>
        <p:nvSpPr>
          <p:cNvPr id="3" name="Content Placeholder 2"/>
          <p:cNvSpPr>
            <a:spLocks noGrp="1"/>
          </p:cNvSpPr>
          <p:nvPr>
            <p:ph idx="1"/>
          </p:nvPr>
        </p:nvSpPr>
        <p:spPr/>
        <p:txBody>
          <a:bodyPr>
            <a:normAutofit/>
          </a:bodyPr>
          <a:lstStyle/>
          <a:p>
            <a:r>
              <a:rPr lang="en-US" sz="4000" dirty="0"/>
              <a:t>Review of Badges and awards with OE and STEM reference and implication</a:t>
            </a:r>
          </a:p>
          <a:p>
            <a:r>
              <a:rPr lang="en-US" sz="2400" dirty="0"/>
              <a:t>How many are there,  how do we implement, </a:t>
            </a:r>
          </a:p>
          <a:p>
            <a:r>
              <a:rPr lang="en-US" sz="2400" dirty="0"/>
              <a:t>Not so hard is it.????!!!!!!</a:t>
            </a:r>
          </a:p>
        </p:txBody>
      </p:sp>
    </p:spTree>
    <p:extLst>
      <p:ext uri="{BB962C8B-B14F-4D97-AF65-F5344CB8AC3E}">
        <p14:creationId xmlns:p14="http://schemas.microsoft.com/office/powerpoint/2010/main" val="3801176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Data/Observations</a:t>
            </a:r>
            <a:endParaRPr lang="en-US" dirty="0"/>
          </a:p>
        </p:txBody>
      </p:sp>
      <p:sp>
        <p:nvSpPr>
          <p:cNvPr id="3" name="Text Placeholder 2"/>
          <p:cNvSpPr>
            <a:spLocks noGrp="1"/>
          </p:cNvSpPr>
          <p:nvPr>
            <p:ph type="body" sz="half" idx="2"/>
          </p:nvPr>
        </p:nvSpPr>
        <p:spPr/>
        <p:txBody>
          <a:bodyPr/>
          <a:lstStyle/>
          <a:p>
            <a:r>
              <a:rPr lang="en-US" dirty="0"/>
              <a:t>1 example is – “Recreation Science” as  demonstrated by Jeff Marion  </a:t>
            </a:r>
          </a:p>
          <a:p>
            <a:endParaRPr lang="en-US" dirty="0"/>
          </a:p>
          <a:p>
            <a:endParaRPr lang="en-US" dirty="0"/>
          </a:p>
          <a:p>
            <a:endParaRPr lang="en-US" dirty="0"/>
          </a:p>
          <a:p>
            <a:r>
              <a:rPr lang="en-US" dirty="0"/>
              <a:t>Include Observation based on the data from your experiments</a:t>
            </a:r>
          </a:p>
        </p:txBody>
      </p:sp>
      <p:graphicFrame>
        <p:nvGraphicFramePr>
          <p:cNvPr id="6" name="Content Placeholder 3" descr="Clustered column chart showing the values of 3 series for 4 categories"/>
          <p:cNvGraphicFramePr>
            <a:graphicFrameLocks noGrp="1"/>
          </p:cNvGraphicFramePr>
          <p:nvPr>
            <p:ph idx="1"/>
            <p:extLst>
              <p:ext uri="{D42A27DB-BD31-4B8C-83A1-F6EECF244321}">
                <p14:modId xmlns:p14="http://schemas.microsoft.com/office/powerpoint/2010/main" val="1094775993"/>
              </p:ext>
            </p:extLst>
          </p:nvPr>
        </p:nvGraphicFramePr>
        <p:xfrm>
          <a:off x="4699000" y="465138"/>
          <a:ext cx="7048500" cy="59356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5552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t>Brief summary of what you discovered based on results- </a:t>
            </a:r>
            <a:r>
              <a:rPr lang="en-US" b="1" dirty="0"/>
              <a:t>what have we learned,  -</a:t>
            </a:r>
          </a:p>
          <a:p>
            <a:r>
              <a:rPr lang="en-US" b="1" dirty="0"/>
              <a:t>-</a:t>
            </a:r>
          </a:p>
          <a:p>
            <a:r>
              <a:rPr lang="en-US" b="1" dirty="0"/>
              <a:t>-</a:t>
            </a:r>
          </a:p>
          <a:p>
            <a:r>
              <a:rPr lang="en-US" dirty="0"/>
              <a:t>Indicate and explain whether or not the data supports your hypothesis</a:t>
            </a:r>
          </a:p>
          <a:p>
            <a:endParaRPr lang="en-US" dirty="0"/>
          </a:p>
          <a:p>
            <a:r>
              <a:rPr lang="en-US" dirty="0"/>
              <a:t>NEXT STEPS,  NEXT QUESTIONS, NEXT HYPOTHESIS</a:t>
            </a:r>
          </a:p>
          <a:p>
            <a:r>
              <a:rPr lang="en-US"/>
              <a:t>THANKS</a:t>
            </a:r>
            <a:endParaRPr lang="en-US" dirty="0"/>
          </a:p>
        </p:txBody>
      </p:sp>
    </p:spTree>
    <p:extLst>
      <p:ext uri="{BB962C8B-B14F-4D97-AF65-F5344CB8AC3E}">
        <p14:creationId xmlns:p14="http://schemas.microsoft.com/office/powerpoint/2010/main" val="2396544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your answer / solution here</a:t>
            </a:r>
          </a:p>
        </p:txBody>
      </p:sp>
      <p:sp>
        <p:nvSpPr>
          <p:cNvPr id="3" name="Text Placeholder 2"/>
          <p:cNvSpPr>
            <a:spLocks noGrp="1"/>
          </p:cNvSpPr>
          <p:nvPr>
            <p:ph type="body" idx="1"/>
          </p:nvPr>
        </p:nvSpPr>
        <p:spPr/>
        <p:txBody>
          <a:bodyPr/>
          <a:lstStyle/>
          <a:p>
            <a:r>
              <a:rPr lang="en-US" dirty="0">
                <a:solidFill>
                  <a:schemeClr val="tx1"/>
                </a:solidFill>
              </a:rPr>
              <a:t>Hypothesis</a:t>
            </a:r>
          </a:p>
        </p:txBody>
      </p:sp>
    </p:spTree>
    <p:extLst>
      <p:ext uri="{BB962C8B-B14F-4D97-AF65-F5344CB8AC3E}">
        <p14:creationId xmlns:p14="http://schemas.microsoft.com/office/powerpoint/2010/main" val="82303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4981895"/>
          </a:xfrm>
        </p:spPr>
        <p:txBody>
          <a:bodyPr>
            <a:normAutofit/>
          </a:bodyPr>
          <a:lstStyle/>
          <a:p>
            <a:br>
              <a:rPr lang="en-US" sz="2000" dirty="0"/>
            </a:br>
            <a:br>
              <a:rPr lang="en-US" sz="2000" dirty="0"/>
            </a:br>
            <a:r>
              <a:rPr lang="en-US" sz="2200" dirty="0">
                <a:latin typeface="+mn-lt"/>
              </a:rPr>
              <a:t>Leave No Trace is heavy in connections…  Science, Engineering, Technology and more.</a:t>
            </a:r>
            <a:br>
              <a:rPr lang="en-US" sz="2200" dirty="0">
                <a:latin typeface="+mn-lt"/>
              </a:rPr>
            </a:br>
            <a:br>
              <a:rPr lang="en-US" sz="2200" dirty="0">
                <a:latin typeface="+mn-lt"/>
              </a:rPr>
            </a:br>
            <a:r>
              <a:rPr lang="en-US" sz="2200" dirty="0">
                <a:latin typeface="+mn-lt"/>
              </a:rPr>
              <a:t>At each of the Principles there are concrete connections to many aspects of the STEM world.</a:t>
            </a:r>
            <a:br>
              <a:rPr lang="en-US" sz="2200" dirty="0">
                <a:latin typeface="+mn-lt"/>
              </a:rPr>
            </a:br>
            <a:r>
              <a:rPr lang="en-US" sz="2200" dirty="0">
                <a:latin typeface="+mn-lt"/>
              </a:rPr>
              <a:t>    Lets explore just a few…...</a:t>
            </a:r>
            <a:br>
              <a:rPr lang="en-US" sz="2200" dirty="0">
                <a:latin typeface="+mn-lt"/>
              </a:rPr>
            </a:br>
            <a:endParaRPr lang="en-US" sz="2200" dirty="0">
              <a:latin typeface="+mn-lt"/>
            </a:endParaRPr>
          </a:p>
        </p:txBody>
      </p:sp>
      <p:sp>
        <p:nvSpPr>
          <p:cNvPr id="3" name="Text Placeholder 2"/>
          <p:cNvSpPr>
            <a:spLocks noGrp="1"/>
          </p:cNvSpPr>
          <p:nvPr>
            <p:ph type="body" idx="1"/>
          </p:nvPr>
        </p:nvSpPr>
        <p:spPr>
          <a:xfrm>
            <a:off x="320221" y="5994682"/>
            <a:ext cx="10972800" cy="450042"/>
          </a:xfrm>
        </p:spPr>
        <p:txBody>
          <a:bodyPr>
            <a:noAutofit/>
          </a:bodyPr>
          <a:lstStyle/>
          <a:p>
            <a:r>
              <a:rPr lang="en-US" sz="3600" dirty="0"/>
              <a:t>STEM to Outdoor Ethics</a:t>
            </a:r>
          </a:p>
        </p:txBody>
      </p:sp>
    </p:spTree>
    <p:extLst>
      <p:ext uri="{BB962C8B-B14F-4D97-AF65-F5344CB8AC3E}">
        <p14:creationId xmlns:p14="http://schemas.microsoft.com/office/powerpoint/2010/main" val="378443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36171"/>
            <a:ext cx="10972800" cy="4502924"/>
          </a:xfrm>
        </p:spPr>
        <p:txBody>
          <a:bodyPr>
            <a:noAutofit/>
          </a:bodyPr>
          <a:lstStyle/>
          <a:p>
            <a:r>
              <a:rPr lang="en-US" sz="2800" dirty="0" err="1"/>
              <a:t>i</a:t>
            </a:r>
            <a:r>
              <a:rPr lang="en-US" sz="2800" dirty="0"/>
              <a:t>.	Plan Ahead and Prepare: using technology like weather radar, check-in/out of permits and campgrounds, deciding routes, mileage, and group logistics</a:t>
            </a:r>
            <a:br>
              <a:rPr lang="en-US" sz="2800" dirty="0"/>
            </a:br>
            <a:br>
              <a:rPr lang="en-US" sz="2800" dirty="0"/>
            </a:br>
            <a:r>
              <a:rPr lang="en-US" sz="2800" dirty="0"/>
              <a:t>1.	Use smartphone apps to keep track: weather, topo maps, first aid, star gazing, nature apps, </a:t>
            </a:r>
            <a:r>
              <a:rPr lang="en-US" sz="2800" dirty="0" err="1"/>
              <a:t>recipies</a:t>
            </a:r>
            <a:r>
              <a:rPr lang="en-US" sz="2800" dirty="0"/>
              <a:t>/ cooking and shopping lists</a:t>
            </a:r>
            <a:br>
              <a:rPr lang="en-US" sz="2800" dirty="0"/>
            </a:br>
            <a:br>
              <a:rPr lang="en-US" sz="2800" dirty="0"/>
            </a:br>
            <a:br>
              <a:rPr lang="en-US" sz="2800" dirty="0"/>
            </a:br>
            <a:endParaRPr lang="en-US" sz="2800" dirty="0"/>
          </a:p>
        </p:txBody>
      </p:sp>
      <p:sp>
        <p:nvSpPr>
          <p:cNvPr id="3" name="Text Placeholder 2"/>
          <p:cNvSpPr>
            <a:spLocks noGrp="1"/>
          </p:cNvSpPr>
          <p:nvPr>
            <p:ph type="body" idx="1"/>
          </p:nvPr>
        </p:nvSpPr>
        <p:spPr/>
        <p:txBody>
          <a:bodyPr>
            <a:noAutofit/>
          </a:bodyPr>
          <a:lstStyle/>
          <a:p>
            <a:r>
              <a:rPr lang="en-US" sz="3600" dirty="0"/>
              <a:t>PLAN AHEAD AND PREPARE </a:t>
            </a:r>
          </a:p>
        </p:txBody>
      </p:sp>
    </p:spTree>
    <p:extLst>
      <p:ext uri="{BB962C8B-B14F-4D97-AF65-F5344CB8AC3E}">
        <p14:creationId xmlns:p14="http://schemas.microsoft.com/office/powerpoint/2010/main" val="1389418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53143"/>
            <a:ext cx="10972800" cy="4785952"/>
          </a:xfrm>
        </p:spPr>
        <p:txBody>
          <a:bodyPr>
            <a:normAutofit/>
          </a:bodyPr>
          <a:lstStyle/>
          <a:p>
            <a:r>
              <a:rPr lang="en-US" sz="3100" dirty="0"/>
              <a:t>ii.	Travel and Camp on Durable Surfaces</a:t>
            </a:r>
            <a:br>
              <a:rPr lang="en-US" sz="3100" dirty="0"/>
            </a:br>
            <a:br>
              <a:rPr lang="en-US" sz="3100" dirty="0"/>
            </a:br>
            <a:r>
              <a:rPr lang="en-US" sz="3100" dirty="0"/>
              <a:t>1.	Discuss the scientific reasoning behind durable surfaces</a:t>
            </a:r>
            <a:br>
              <a:rPr lang="en-US" sz="3100" dirty="0"/>
            </a:br>
            <a:br>
              <a:rPr lang="en-US" sz="3100" dirty="0"/>
            </a:br>
            <a:r>
              <a:rPr lang="en-US" sz="3100" dirty="0"/>
              <a:t>a.	Treading on moss, </a:t>
            </a:r>
            <a:r>
              <a:rPr lang="en-US" sz="3100" dirty="0" err="1"/>
              <a:t>cryptobiotic</a:t>
            </a:r>
            <a:r>
              <a:rPr lang="en-US" sz="3100" dirty="0"/>
              <a:t> soil, grass, etc. kills the biotic structure that has taken time to grow</a:t>
            </a:r>
            <a:br>
              <a:rPr lang="en-US" sz="3100" dirty="0"/>
            </a:br>
            <a:r>
              <a:rPr lang="en-US" sz="3100" dirty="0"/>
              <a:t>b.	Photosynthesis, chemosynthesis</a:t>
            </a:r>
            <a:br>
              <a:rPr lang="en-US" dirty="0"/>
            </a:br>
            <a:endParaRPr lang="en-US" dirty="0"/>
          </a:p>
        </p:txBody>
      </p:sp>
      <p:sp>
        <p:nvSpPr>
          <p:cNvPr id="3" name="Text Placeholder 2"/>
          <p:cNvSpPr>
            <a:spLocks noGrp="1"/>
          </p:cNvSpPr>
          <p:nvPr>
            <p:ph type="body" idx="1"/>
          </p:nvPr>
        </p:nvSpPr>
        <p:spPr/>
        <p:txBody>
          <a:bodyPr>
            <a:noAutofit/>
          </a:bodyPr>
          <a:lstStyle/>
          <a:p>
            <a:r>
              <a:rPr lang="en-US" sz="3600" dirty="0"/>
              <a:t>Travel and Camp on Durable Surfaces</a:t>
            </a:r>
          </a:p>
        </p:txBody>
      </p:sp>
    </p:spTree>
    <p:extLst>
      <p:ext uri="{BB962C8B-B14F-4D97-AF65-F5344CB8AC3E}">
        <p14:creationId xmlns:p14="http://schemas.microsoft.com/office/powerpoint/2010/main" val="3591101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35429"/>
            <a:ext cx="10972800" cy="5003666"/>
          </a:xfrm>
        </p:spPr>
        <p:txBody>
          <a:bodyPr>
            <a:normAutofit/>
          </a:bodyPr>
          <a:lstStyle/>
          <a:p>
            <a:r>
              <a:rPr lang="en-US" sz="3100" dirty="0"/>
              <a:t>iii.	Dispose of Waste Properly</a:t>
            </a:r>
            <a:br>
              <a:rPr lang="en-US" sz="3100" dirty="0"/>
            </a:br>
            <a:br>
              <a:rPr lang="en-US" sz="3100" dirty="0"/>
            </a:br>
            <a:r>
              <a:rPr lang="en-US" sz="3100" dirty="0"/>
              <a:t>1.	Activity: soil horizons – do a soil test (ribbon test) to look at various consistencies of soil (sand, clay, loam); discuss soil horizon layers of organic material to bedrock</a:t>
            </a:r>
            <a:br>
              <a:rPr lang="en-US" sz="3100" dirty="0"/>
            </a:br>
            <a:r>
              <a:rPr lang="en-US" sz="3100" dirty="0"/>
              <a:t>activity – Draw the Water Cycle – movement of water, pollution, sediments </a:t>
            </a:r>
            <a:br>
              <a:rPr lang="en-US" dirty="0"/>
            </a:br>
            <a:endParaRPr lang="en-US" dirty="0"/>
          </a:p>
        </p:txBody>
      </p:sp>
      <p:sp>
        <p:nvSpPr>
          <p:cNvPr id="3" name="Text Placeholder 2"/>
          <p:cNvSpPr>
            <a:spLocks noGrp="1"/>
          </p:cNvSpPr>
          <p:nvPr>
            <p:ph type="body" idx="1"/>
          </p:nvPr>
        </p:nvSpPr>
        <p:spPr/>
        <p:txBody>
          <a:bodyPr>
            <a:normAutofit fontScale="77500" lnSpcReduction="20000"/>
          </a:bodyPr>
          <a:lstStyle/>
          <a:p>
            <a:r>
              <a:rPr lang="en-US" sz="3600" dirty="0"/>
              <a:t>Dispose of Waste Properly</a:t>
            </a:r>
          </a:p>
          <a:p>
            <a:endParaRPr lang="en-US" dirty="0"/>
          </a:p>
        </p:txBody>
      </p:sp>
    </p:spTree>
    <p:extLst>
      <p:ext uri="{BB962C8B-B14F-4D97-AF65-F5344CB8AC3E}">
        <p14:creationId xmlns:p14="http://schemas.microsoft.com/office/powerpoint/2010/main" val="4022523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4286"/>
            <a:ext cx="10972800" cy="4894809"/>
          </a:xfrm>
        </p:spPr>
        <p:txBody>
          <a:bodyPr>
            <a:normAutofit/>
          </a:bodyPr>
          <a:lstStyle/>
          <a:p>
            <a:r>
              <a:rPr lang="en-US" sz="2800" dirty="0">
                <a:latin typeface="+mn-lt"/>
              </a:rPr>
              <a:t>iv.	Leave What You Find</a:t>
            </a:r>
            <a:br>
              <a:rPr lang="en-US" sz="2800" dirty="0">
                <a:latin typeface="+mn-lt"/>
              </a:rPr>
            </a:br>
            <a:br>
              <a:rPr lang="en-US" sz="2800" dirty="0">
                <a:latin typeface="+mn-lt"/>
              </a:rPr>
            </a:br>
            <a:r>
              <a:rPr lang="en-US" sz="2800" dirty="0">
                <a:latin typeface="+mn-lt"/>
              </a:rPr>
              <a:t>1.	Archaeology, Geology, Anthropology – all careers that depend on the natural processes that happen to remain in tact and undisturbed</a:t>
            </a:r>
            <a:br>
              <a:rPr lang="en-US" sz="2800" dirty="0">
                <a:latin typeface="+mn-lt"/>
              </a:rPr>
            </a:br>
            <a:br>
              <a:rPr lang="en-US" sz="2800" dirty="0">
                <a:latin typeface="+mn-lt"/>
              </a:rPr>
            </a:br>
            <a:r>
              <a:rPr lang="en-US" sz="2800" dirty="0">
                <a:latin typeface="+mn-lt"/>
              </a:rPr>
              <a:t>2.	Activity: matching career to harmful action – scenario cards: “Person disturbs rock formation, in order to take a sample of rare mineral, then geologist field school students can’t map the area completely and accurately…”</a:t>
            </a:r>
            <a:br>
              <a:rPr lang="en-US" sz="2000" dirty="0">
                <a:latin typeface="+mn-lt"/>
              </a:rPr>
            </a:br>
            <a:endParaRPr lang="en-US" sz="2000" dirty="0">
              <a:latin typeface="+mn-lt"/>
            </a:endParaRPr>
          </a:p>
        </p:txBody>
      </p:sp>
      <p:sp>
        <p:nvSpPr>
          <p:cNvPr id="3" name="Text Placeholder 2"/>
          <p:cNvSpPr>
            <a:spLocks noGrp="1"/>
          </p:cNvSpPr>
          <p:nvPr>
            <p:ph type="body" idx="1"/>
          </p:nvPr>
        </p:nvSpPr>
        <p:spPr/>
        <p:txBody>
          <a:bodyPr/>
          <a:lstStyle/>
          <a:p>
            <a:r>
              <a:rPr lang="en-US" dirty="0"/>
              <a:t>Leave What You Find</a:t>
            </a:r>
          </a:p>
          <a:p>
            <a:endParaRPr lang="en-US" dirty="0"/>
          </a:p>
        </p:txBody>
      </p:sp>
    </p:spTree>
    <p:extLst>
      <p:ext uri="{BB962C8B-B14F-4D97-AF65-F5344CB8AC3E}">
        <p14:creationId xmlns:p14="http://schemas.microsoft.com/office/powerpoint/2010/main" val="37079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70114"/>
            <a:ext cx="10972800" cy="5068981"/>
          </a:xfrm>
        </p:spPr>
        <p:txBody>
          <a:bodyPr>
            <a:normAutofit/>
          </a:bodyPr>
          <a:lstStyle/>
          <a:p>
            <a:r>
              <a:rPr lang="en-US" sz="2000" dirty="0">
                <a:latin typeface="+mn-lt"/>
              </a:rPr>
              <a:t>v.	Minimize Campfire Impacts</a:t>
            </a:r>
            <a:br>
              <a:rPr lang="en-US" sz="2000" dirty="0">
                <a:latin typeface="+mn-lt"/>
              </a:rPr>
            </a:br>
            <a:r>
              <a:rPr lang="en-US" sz="2000" dirty="0">
                <a:latin typeface="+mn-lt"/>
              </a:rPr>
              <a:t> (from </a:t>
            </a:r>
            <a:r>
              <a:rPr lang="en-US" sz="2000" dirty="0" err="1">
                <a:latin typeface="+mn-lt"/>
              </a:rPr>
              <a:t>Philmont</a:t>
            </a:r>
            <a:r>
              <a:rPr lang="en-US" sz="2000" dirty="0">
                <a:latin typeface="+mn-lt"/>
              </a:rPr>
              <a:t> Ranger Field Guide)  written by Sarah Burgess:</a:t>
            </a:r>
            <a:br>
              <a:rPr lang="en-US" sz="2000" dirty="0">
                <a:latin typeface="+mn-lt"/>
              </a:rPr>
            </a:br>
            <a:br>
              <a:rPr lang="en-US" sz="2000" dirty="0">
                <a:latin typeface="+mn-lt"/>
              </a:rPr>
            </a:br>
            <a:r>
              <a:rPr lang="en-US" sz="2000" dirty="0">
                <a:latin typeface="+mn-lt"/>
              </a:rPr>
              <a:t>“Scattering ashes from a fire vs. letting them build up in a fire ring</a:t>
            </a:r>
            <a:br>
              <a:rPr lang="en-US" sz="2000" dirty="0">
                <a:latin typeface="+mn-lt"/>
              </a:rPr>
            </a:br>
            <a:r>
              <a:rPr lang="en-US" sz="2000" dirty="0">
                <a:latin typeface="+mn-lt"/>
              </a:rPr>
              <a:t>A chemical change happens when materials are changed into new materials with different</a:t>
            </a:r>
            <a:br>
              <a:rPr lang="en-US" sz="2000" dirty="0">
                <a:latin typeface="+mn-lt"/>
              </a:rPr>
            </a:br>
            <a:r>
              <a:rPr lang="en-US" sz="2000" dirty="0">
                <a:latin typeface="+mn-lt"/>
              </a:rPr>
              <a:t>physical properties. The burning of wood is a chemical change producing a new substance, and</a:t>
            </a:r>
            <a:br>
              <a:rPr lang="en-US" sz="2000" dirty="0">
                <a:latin typeface="+mn-lt"/>
              </a:rPr>
            </a:br>
            <a:r>
              <a:rPr lang="en-US" sz="2000" dirty="0">
                <a:latin typeface="+mn-lt"/>
              </a:rPr>
              <a:t>it cannot be changed back. Wood burns to ash, and ash cannot be changed back into the original wood. Chemical changes rearrange atoms and make a new substance or item.</a:t>
            </a:r>
            <a:br>
              <a:rPr lang="en-US" sz="2000" dirty="0">
                <a:latin typeface="+mn-lt"/>
              </a:rPr>
            </a:br>
            <a:r>
              <a:rPr lang="en-US" sz="2000" dirty="0">
                <a:latin typeface="+mn-lt"/>
              </a:rPr>
              <a:t>An exothermic reaction is one that releases heat during a reaction into the surroundings. The</a:t>
            </a:r>
            <a:br>
              <a:rPr lang="en-US" sz="2000" dirty="0">
                <a:latin typeface="+mn-lt"/>
              </a:rPr>
            </a:br>
            <a:r>
              <a:rPr lang="en-US" sz="2000" dirty="0">
                <a:latin typeface="+mn-lt"/>
              </a:rPr>
              <a:t>formula for this type of reaction is:</a:t>
            </a:r>
            <a:br>
              <a:rPr lang="en-US" sz="2000" dirty="0">
                <a:latin typeface="+mn-lt"/>
              </a:rPr>
            </a:br>
            <a:br>
              <a:rPr lang="en-US" sz="2000" dirty="0">
                <a:latin typeface="+mn-lt"/>
              </a:rPr>
            </a:br>
            <a:r>
              <a:rPr lang="en-US" sz="2000" dirty="0">
                <a:latin typeface="+mn-lt"/>
              </a:rPr>
              <a:t>Reaction of chemicals/substances  Products + Heat (Energy)</a:t>
            </a:r>
            <a:br>
              <a:rPr lang="en-US" sz="2000" dirty="0">
                <a:latin typeface="+mn-lt"/>
              </a:rPr>
            </a:br>
            <a:endParaRPr lang="en-US" sz="2000" dirty="0">
              <a:latin typeface="+mn-lt"/>
            </a:endParaRPr>
          </a:p>
        </p:txBody>
      </p:sp>
      <p:sp>
        <p:nvSpPr>
          <p:cNvPr id="3" name="Text Placeholder 2"/>
          <p:cNvSpPr>
            <a:spLocks noGrp="1"/>
          </p:cNvSpPr>
          <p:nvPr>
            <p:ph type="body" idx="1"/>
          </p:nvPr>
        </p:nvSpPr>
        <p:spPr/>
        <p:txBody>
          <a:bodyPr/>
          <a:lstStyle/>
          <a:p>
            <a:r>
              <a:rPr lang="en-US" dirty="0"/>
              <a:t>Minimize Campfire Impacts</a:t>
            </a:r>
          </a:p>
          <a:p>
            <a:endParaRPr lang="en-US" dirty="0"/>
          </a:p>
        </p:txBody>
      </p:sp>
    </p:spTree>
    <p:extLst>
      <p:ext uri="{BB962C8B-B14F-4D97-AF65-F5344CB8AC3E}">
        <p14:creationId xmlns:p14="http://schemas.microsoft.com/office/powerpoint/2010/main" val="1187881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cience Project 16x9">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0001060.potx" id="{B0D06C54-B873-49D2-AD73-EE9BB8599BFF}" vid="{334807F6-B3E0-4323-AC38-BDC7A606DAA1}"/>
    </a:ext>
  </a:extLst>
</a:theme>
</file>

<file path=ppt/theme/theme2.xml><?xml version="1.0" encoding="utf-8"?>
<a:theme xmlns:a="http://schemas.openxmlformats.org/drawingml/2006/main" name="Office Theme">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Science project presentation (widescreen)</Template>
  <TotalTime>214</TotalTime>
  <Words>500</Words>
  <Application>Microsoft Office PowerPoint</Application>
  <PresentationFormat>Widescreen</PresentationFormat>
  <Paragraphs>66</Paragraphs>
  <Slides>25</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25</vt:i4>
      </vt:variant>
    </vt:vector>
  </HeadingPairs>
  <TitlesOfParts>
    <vt:vector size="27" baseType="lpstr">
      <vt:lpstr>Arial</vt:lpstr>
      <vt:lpstr>Science Project 16x9</vt:lpstr>
      <vt:lpstr>STEM in Outdoor Ethics 2016</vt:lpstr>
      <vt:lpstr>Introduction to STEM a. Why does it exist as a buzzword, especially in the US? b. History of STEM in Scouting – Baden Powell’s first Scouts semaphore flags, orienteering, engineering shelters – it has always been there! c. STEM is in school, in after school clubs, in Scouting, in camp settings everywhere d. Don’t be intimidated by it – using STEM to convey a topic can bring in the Scouts who are on the fringe of participating, and if done well, will not scare off any Scouts who don’t feel the most confident in traditional STEM learning e. STEM in Scouting means we can help influence a youth to pursue more studies or a future career because they build confidence in exciting and engaging STEM activities, which is probably not what they get every day in a school environment   </vt:lpstr>
      <vt:lpstr>Add your answer / solution here</vt:lpstr>
      <vt:lpstr>  Leave No Trace is heavy in connections…  Science, Engineering, Technology and more.  At each of the Principles there are concrete connections to many aspects of the STEM world.     Lets explore just a few…... </vt:lpstr>
      <vt:lpstr>i. Plan Ahead and Prepare: using technology like weather radar, check-in/out of permits and campgrounds, deciding routes, mileage, and group logistics  1. Use smartphone apps to keep track: weather, topo maps, first aid, star gazing, nature apps, recipies/ cooking and shopping lists   </vt:lpstr>
      <vt:lpstr>ii. Travel and Camp on Durable Surfaces  1. Discuss the scientific reasoning behind durable surfaces  a. Treading on moss, cryptobiotic soil, grass, etc. kills the biotic structure that has taken time to grow b. Photosynthesis, chemosynthesis </vt:lpstr>
      <vt:lpstr>iii. Dispose of Waste Properly  1. Activity: soil horizons – do a soil test (ribbon test) to look at various consistencies of soil (sand, clay, loam); discuss soil horizon layers of organic material to bedrock activity – Draw the Water Cycle – movement of water, pollution, sediments  </vt:lpstr>
      <vt:lpstr>iv. Leave What You Find  1. Archaeology, Geology, Anthropology – all careers that depend on the natural processes that happen to remain in tact and undisturbed  2. Activity: matching career to harmful action – scenario cards: “Person disturbs rock formation, in order to take a sample of rare mineral, then geologist field school students can’t map the area completely and accurately…” </vt:lpstr>
      <vt:lpstr>v. Minimize Campfire Impacts  (from Philmont Ranger Field Guide)  written by Sarah Burgess:  “Scattering ashes from a fire vs. letting them build up in a fire ring A chemical change happens when materials are changed into new materials with different physical properties. The burning of wood is a chemical change producing a new substance, and it cannot be changed back. Wood burns to ash, and ash cannot be changed back into the original wood. Chemical changes rearrange atoms and make a new substance or item. An exothermic reaction is one that releases heat during a reaction into the surroundings. The formula for this type of reaction is:  Reaction of chemicals/substances  Products + Heat (Energy) </vt:lpstr>
      <vt:lpstr>Wood is mostly composed of cellulose, an organic compound that is in the cell wall of all plants. Wood also contains small amounts of non-flammable minerals which are left behind as ash—a mixture of minerals that won’t burn. If there isn’t enough oxygen around for complete combustion, there will be fine particles of charcoal produced in the form of smoke. Charcoal is close to being pure carbon, and can be burned. The following equation shows cellulose plus air which yields carbon dioxide and water.  RXN 1: CH 2 O + O 2  CO 2 + H 2 O  If we burn wood in the absence of oxygen, we get the following chemical reaction, whichproduces small particles of charcoal, or carbon:  RXN 2: CH 2 O  C + H 2 O  But, carbon (or charcoal) can be burned with oxygen to produce carbon dioxide:  RXN 3: C + O 2  CO 2  In conclusion, RXN 2 + RXN 3 equals RXN 1. </vt:lpstr>
      <vt:lpstr>1. Adaptations of animals to be predators and not be prey  2. Human interface </vt:lpstr>
      <vt:lpstr>1. What kind of technology do we go to lengths for in order to be “low-profile” or “under the radar” in our everyday lives? a. Why should enjoying the outdoors be any different? b. Find the boundary between sharing outdoor experiences, in appropriate group sizes, and knowing how to keep from encroaching on others’ experiences 2. Study that highlights spending time outside altering the endorphins in the brain: report summary by USFS : http://www.fs.fed.us/pnw/about/programs/gsv/pdfs/health_and_wellness.pdf </vt:lpstr>
      <vt:lpstr>ACTIVITY ONE (7 min.) working in trios pick the top 8 items you would take on a trek  to follow the principles of LNT and TREAD.    - Note which principle each item relates to,    - also note which of the STEM components (Science, Technology, Engineering &amp; Math) the item is derived from. Be prepared to discuss .</vt:lpstr>
      <vt:lpstr>Tread Lightly. OR LEAVE NO TRACE FOR THE MECHANIZED USER.  A way for the mechanized outdoor enthusiast to utilize the outdoors while leaving as small an impact as possible.  The 5 principles here also have direct links to the STEM fields – from engineering in design and construction,  mechanics to keep the Tech functioning and much more </vt:lpstr>
      <vt:lpstr>Travel Responsibly on land by staying on designated roads, trails and area. Go over, not around, obstacles to avoid widening the trails. Cross streams only at designated fords. when possible, avoid wet, muddy trails. On water, stay on designated waterways and launch your watercraft in designated areas.       </vt:lpstr>
      <vt:lpstr>Respect the Rights of Others including private property owners, all recreational trail users, campers and others so they can enjoy their recreational activities undisturbed. Leave gates as you found them. Yield right of way to those passing you or going uphill. On water, respect anglers, swimmers, skiers, boaters, divers and those on or near shore.  </vt:lpstr>
      <vt:lpstr>Educate Yourself prior to your trip by obtaining travel maps and regulations from public agencies. Plan for your trip, take recreation skills classes and know how to operate your equipment safely.  </vt:lpstr>
      <vt:lpstr>Avoid Sensitive Areas on land such as meadows, lake shores, wetlands and streams. Stay on designated routes. This protects wildlife habitats and sensitive soils from damage. Don’t disturb historical, archeological or paleontological sites. On water, avoid operating your watercraft in shallow waters or near shorelines at high speeds. </vt:lpstr>
      <vt:lpstr>Do Your Part by modeling appropriate behavior, leaving the area better than you found it, properly disposing of waste, minimizing the use of fire, avoiding the spread of invasive species and repairing degraded areas.  </vt:lpstr>
      <vt:lpstr>Land Ethic – Leopold was a scientist first and foremost! </vt:lpstr>
      <vt:lpstr>i. Leopold’s land ethic principles were grounded in scientific observations about the natural world around him ii. Using pen and pencil to jot his data down, make his sketches, and record observations of wildlife behavior iii. Leopold’s land ethic definitely extends to our treatment of resources and stewardship actions to non-renewable resources iv. Energy Circuit      1. Use Food web/food chain diagrams or role modeling to exhibit                   trophic pyramids </vt:lpstr>
      <vt:lpstr>ACTIVITY TWO (5 Min) reviewing the Inspection protocol for an ATV to be used  find and apply the STEM  and OE aspects .</vt:lpstr>
      <vt:lpstr>Badges/ Awards with reference</vt:lpstr>
      <vt:lpstr>Data/Observations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Project Title</dc:title>
  <dc:creator>Shawn and Barbara Spencer</dc:creator>
  <cp:lastModifiedBy>Shawn and Barbara Spencer</cp:lastModifiedBy>
  <cp:revision>15</cp:revision>
  <dcterms:created xsi:type="dcterms:W3CDTF">2016-09-26T00:11:43Z</dcterms:created>
  <dcterms:modified xsi:type="dcterms:W3CDTF">2016-10-01T15:59:32Z</dcterms:modified>
</cp:coreProperties>
</file>