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5pPr>
    <a:lvl6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6pPr>
    <a:lvl7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7pPr>
    <a:lvl8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8pPr>
    <a:lvl9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ph type="sldImg"/>
          </p:nvPr>
        </p:nvSpPr>
        <p:spPr>
          <a:xfrm>
            <a:off x="1143000" y="685800"/>
            <a:ext cx="4572000" cy="3429000"/>
          </a:xfrm>
          <a:prstGeom prst="rect">
            <a:avLst/>
          </a:prstGeom>
        </p:spPr>
        <p:txBody>
          <a:bodyPr/>
          <a:lstStyle/>
          <a:p>
            <a:pPr/>
          </a:p>
        </p:txBody>
      </p:sp>
      <p:sp>
        <p:nvSpPr>
          <p:cNvPr id="22" name="Shape 2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Times New Roman"/>
      </a:defRPr>
    </a:lvl1pPr>
    <a:lvl2pPr indent="228600" defTabSz="457200" latinLnBrk="0">
      <a:spcBef>
        <a:spcPts val="400"/>
      </a:spcBef>
      <a:defRPr sz="1200">
        <a:latin typeface="+mj-lt"/>
        <a:ea typeface="+mj-ea"/>
        <a:cs typeface="+mj-cs"/>
        <a:sym typeface="Times New Roman"/>
      </a:defRPr>
    </a:lvl2pPr>
    <a:lvl3pPr indent="457200" defTabSz="457200" latinLnBrk="0">
      <a:spcBef>
        <a:spcPts val="400"/>
      </a:spcBef>
      <a:defRPr sz="1200">
        <a:latin typeface="+mj-lt"/>
        <a:ea typeface="+mj-ea"/>
        <a:cs typeface="+mj-cs"/>
        <a:sym typeface="Times New Roman"/>
      </a:defRPr>
    </a:lvl3pPr>
    <a:lvl4pPr indent="685800" defTabSz="457200" latinLnBrk="0">
      <a:spcBef>
        <a:spcPts val="400"/>
      </a:spcBef>
      <a:defRPr sz="1200">
        <a:latin typeface="+mj-lt"/>
        <a:ea typeface="+mj-ea"/>
        <a:cs typeface="+mj-cs"/>
        <a:sym typeface="Times New Roman"/>
      </a:defRPr>
    </a:lvl4pPr>
    <a:lvl5pPr indent="914400" defTabSz="457200" latinLnBrk="0">
      <a:spcBef>
        <a:spcPts val="400"/>
      </a:spcBef>
      <a:defRPr sz="1200">
        <a:latin typeface="+mj-lt"/>
        <a:ea typeface="+mj-ea"/>
        <a:cs typeface="+mj-cs"/>
        <a:sym typeface="Times New Roman"/>
      </a:defRPr>
    </a:lvl5pPr>
    <a:lvl6pPr indent="1143000" defTabSz="457200" latinLnBrk="0">
      <a:spcBef>
        <a:spcPts val="400"/>
      </a:spcBef>
      <a:defRPr sz="1200">
        <a:latin typeface="+mj-lt"/>
        <a:ea typeface="+mj-ea"/>
        <a:cs typeface="+mj-cs"/>
        <a:sym typeface="Times New Roman"/>
      </a:defRPr>
    </a:lvl6pPr>
    <a:lvl7pPr indent="1371600" defTabSz="457200" latinLnBrk="0">
      <a:spcBef>
        <a:spcPts val="400"/>
      </a:spcBef>
      <a:defRPr sz="1200">
        <a:latin typeface="+mj-lt"/>
        <a:ea typeface="+mj-ea"/>
        <a:cs typeface="+mj-cs"/>
        <a:sym typeface="Times New Roman"/>
      </a:defRPr>
    </a:lvl7pPr>
    <a:lvl8pPr indent="1600200" defTabSz="457200" latinLnBrk="0">
      <a:spcBef>
        <a:spcPts val="400"/>
      </a:spcBef>
      <a:defRPr sz="1200">
        <a:latin typeface="+mj-lt"/>
        <a:ea typeface="+mj-ea"/>
        <a:cs typeface="+mj-cs"/>
        <a:sym typeface="Times New Roman"/>
      </a:defRPr>
    </a:lvl8pPr>
    <a:lvl9pPr indent="1828800" defTabSz="457200" latinLnBrk="0">
      <a:spcBef>
        <a:spcPts val="400"/>
      </a:spcBef>
      <a:defRPr sz="1200">
        <a:latin typeface="+mj-lt"/>
        <a:ea typeface="+mj-ea"/>
        <a:cs typeface="+mj-cs"/>
        <a:sym typeface="Times New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5" name="Shape 1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2">
            <a:extLst/>
          </a:blip>
          <a:stretch>
            <a:fillRect/>
          </a:stretch>
        </p:blipFill>
        <p:spPr>
          <a:xfrm>
            <a:off x="0" y="5867400"/>
            <a:ext cx="9144000" cy="990600"/>
          </a:xfrm>
          <a:prstGeom prst="rect">
            <a:avLst/>
          </a:prstGeom>
          <a:ln w="12700">
            <a:miter lim="400000"/>
          </a:ln>
        </p:spPr>
      </p:pic>
      <p:sp>
        <p:nvSpPr>
          <p:cNvPr id="3" name="Shape 3"/>
          <p:cNvSpPr/>
          <p:nvPr/>
        </p:nvSpPr>
        <p:spPr>
          <a:xfrm>
            <a:off x="-1" y="0"/>
            <a:ext cx="9144002" cy="228600"/>
          </a:xfrm>
          <a:prstGeom prst="rect">
            <a:avLst/>
          </a:prstGeom>
          <a:solidFill>
            <a:srgbClr val="00683C"/>
          </a:solidFill>
          <a:ln w="12700">
            <a:miter lim="400000"/>
          </a:ln>
        </p:spPr>
        <p:txBody>
          <a:bodyPr lIns="45719" rIns="45719" anchor="ctr"/>
          <a:lstStyle/>
          <a:p>
            <a:pPr algn="r" defTabSz="914400">
              <a:defRPr sz="1400"/>
            </a:pPr>
          </a:p>
        </p:txBody>
      </p:sp>
      <p:pic>
        <p:nvPicPr>
          <p:cNvPr id="4" name="image-small.png"/>
          <p:cNvPicPr>
            <a:picLocks noChangeAspect="1"/>
          </p:cNvPicPr>
          <p:nvPr/>
        </p:nvPicPr>
        <p:blipFill>
          <a:blip r:embed="rId3">
            <a:extLst/>
          </a:blip>
          <a:stretch>
            <a:fillRect/>
          </a:stretch>
        </p:blipFill>
        <p:spPr>
          <a:xfrm>
            <a:off x="47625" y="6473825"/>
            <a:ext cx="2390775" cy="384175"/>
          </a:xfrm>
          <a:prstGeom prst="rect">
            <a:avLst/>
          </a:prstGeom>
          <a:ln w="12700">
            <a:miter lim="400000"/>
          </a:ln>
        </p:spPr>
      </p:pic>
      <p:sp>
        <p:nvSpPr>
          <p:cNvPr id="5" name="Shape 5"/>
          <p:cNvSpPr/>
          <p:nvPr/>
        </p:nvSpPr>
        <p:spPr>
          <a:xfrm>
            <a:off x="6141581" y="6558280"/>
            <a:ext cx="3002419" cy="294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lgn="r" defTabSz="914400">
              <a:defRPr sz="1400"/>
            </a:lvl1pPr>
          </a:lstStyle>
          <a:p>
            <a:pPr/>
            <a:r>
              <a:t>2016 BSA Outdoor Ethics Conference</a:t>
            </a:r>
          </a:p>
        </p:txBody>
      </p:sp>
      <p:sp>
        <p:nvSpPr>
          <p:cNvPr id="6" name="Shape 6"/>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lstStyle/>
          <a:p>
            <a:pPr/>
            <a:r>
              <a:t>Title Text</a:t>
            </a:r>
          </a:p>
        </p:txBody>
      </p:sp>
      <p:sp>
        <p:nvSpPr>
          <p:cNvPr id="7" name="Shape 7"/>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lstStyle/>
          <a:p>
            <a:pPr/>
            <a:r>
              <a:t>Body Level One</a:t>
            </a:r>
          </a:p>
          <a:p>
            <a:pPr lvl="1"/>
            <a:r>
              <a:t>Body Level Two</a:t>
            </a:r>
          </a:p>
          <a:p>
            <a:pPr lvl="2"/>
            <a:r>
              <a:t>Body Level Three</a:t>
            </a:r>
          </a:p>
          <a:p>
            <a:pPr lvl="3"/>
            <a:r>
              <a:t>Body Level Four</a:t>
            </a:r>
          </a:p>
          <a:p>
            <a:pPr lvl="4"/>
            <a:r>
              <a:t>Body Level Five</a:t>
            </a:r>
          </a:p>
        </p:txBody>
      </p:sp>
      <p:sp>
        <p:nvSpPr>
          <p:cNvPr id="8" name="Shape 8"/>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Lst>
  <p:transition xmlns:p14="http://schemas.microsoft.com/office/powerpoint/2010/main" spd="med" advClick="1"/>
  <p:txStyles>
    <p:titleStyle>
      <a:lvl1pPr marL="0" marR="0" indent="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1pPr>
      <a:lvl2pPr marL="0" marR="0" indent="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2pPr>
      <a:lvl3pPr marL="0" marR="0" indent="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3pPr>
      <a:lvl4pPr marL="0" marR="0" indent="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4pPr>
      <a:lvl5pPr marL="0" marR="0" indent="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5pPr>
      <a:lvl6pPr marL="0" marR="0" indent="45720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6pPr>
      <a:lvl7pPr marL="0" marR="0" indent="91440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7pPr>
      <a:lvl8pPr marL="0" marR="0" indent="137160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8pPr>
      <a:lvl9pPr marL="0" marR="0" indent="1828800" algn="l" defTabSz="457200" rtl="0" latinLnBrk="0">
        <a:lnSpc>
          <a:spcPct val="96000"/>
        </a:lnSpc>
        <a:spcBef>
          <a:spcPts val="0"/>
        </a:spcBef>
        <a:spcAft>
          <a:spcPts val="0"/>
        </a:spcAft>
        <a:buClrTx/>
        <a:buSzTx/>
        <a:buFontTx/>
        <a:buNone/>
        <a:tabLst/>
        <a:defRPr b="0" baseline="0" cap="none" i="0" spc="0" strike="noStrike" sz="4400" u="none">
          <a:ln>
            <a:noFill/>
          </a:ln>
          <a:solidFill>
            <a:srgbClr val="00683C"/>
          </a:solidFill>
          <a:uFillTx/>
          <a:latin typeface="Arial"/>
          <a:ea typeface="Arial"/>
          <a:cs typeface="Arial"/>
          <a:sym typeface="Arial"/>
        </a:defRPr>
      </a:lvl9pPr>
    </p:titleStyle>
    <p:bodyStyle>
      <a:lvl1pPr marL="342900" marR="0" indent="-3429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1pPr>
      <a:lvl2pPr marL="342900" marR="0" indent="1143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2pPr>
      <a:lvl3pPr marL="342900" marR="0" indent="5715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3pPr>
      <a:lvl4pPr marL="342900" marR="0" indent="10287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4pPr>
      <a:lvl5pPr marL="342900" marR="0" indent="14859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5pPr>
      <a:lvl6pPr marL="342900" marR="0" indent="19431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6pPr>
      <a:lvl7pPr marL="342900" marR="0" indent="24003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7pPr>
      <a:lvl8pPr marL="342900" marR="0" indent="28575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8pPr>
      <a:lvl9pPr marL="342900" marR="0" indent="3314700" algn="l" defTabSz="457200" rtl="0" latinLnBrk="0">
        <a:lnSpc>
          <a:spcPct val="96000"/>
        </a:lnSpc>
        <a:spcBef>
          <a:spcPts val="1400"/>
        </a:spcBef>
        <a:spcAft>
          <a:spcPts val="0"/>
        </a:spcAft>
        <a:buClrTx/>
        <a:buSzTx/>
        <a:buFontTx/>
        <a:buNone/>
        <a:tabLst/>
        <a:defRPr b="0" baseline="0" cap="none" i="0" spc="0" strike="noStrike" sz="3200" u="none">
          <a:ln>
            <a:noFill/>
          </a:ln>
          <a:solidFill>
            <a:srgbClr val="000000"/>
          </a:solidFill>
          <a:uFillTx/>
          <a:latin typeface="Calibri"/>
          <a:ea typeface="Calibri"/>
          <a:cs typeface="Calibri"/>
          <a:sym typeface="Calibri"/>
        </a:defRPr>
      </a:lvl9pPr>
    </p:bodyStyle>
    <p:otherStyle>
      <a:lvl1pPr marL="0" marR="0" indent="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45720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91440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137160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182880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0" algn="r" defTabSz="457200" rtl="0" latinLnBrk="0">
        <a:lnSpc>
          <a:spcPct val="96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jpeg"/><Relationship Id="rId5" Type="http://schemas.openxmlformats.org/officeDocument/2006/relationships/image" Target="../media/image7.png"/><Relationship Id="rId6"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nvSpPr>
        <p:spPr>
          <a:xfrm>
            <a:off x="1124168" y="4114800"/>
            <a:ext cx="6892489" cy="8371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914400">
              <a:defRPr b="1" sz="2800">
                <a:solidFill>
                  <a:srgbClr val="E5672C"/>
                </a:solidFill>
              </a:defRPr>
            </a:pPr>
            <a:r>
              <a:t>BSA National Outdoor Ethics Conference</a:t>
            </a:r>
          </a:p>
          <a:p>
            <a:pPr algn="ctr" defTabSz="914400">
              <a:lnSpc>
                <a:spcPct val="150000"/>
              </a:lnSpc>
              <a:defRPr b="1" sz="2400">
                <a:solidFill>
                  <a:srgbClr val="E5672C"/>
                </a:solidFill>
              </a:defRPr>
            </a:pPr>
            <a:r>
              <a:t>Camp Tracy</a:t>
            </a:r>
          </a:p>
        </p:txBody>
      </p:sp>
      <p:pic>
        <p:nvPicPr>
          <p:cNvPr id="25" name="PatchOrigInside.png" descr="PatchOrigInside"/>
          <p:cNvPicPr>
            <a:picLocks noChangeAspect="1"/>
          </p:cNvPicPr>
          <p:nvPr/>
        </p:nvPicPr>
        <p:blipFill>
          <a:blip r:embed="rId2">
            <a:extLst/>
          </a:blip>
          <a:stretch>
            <a:fillRect/>
          </a:stretch>
        </p:blipFill>
        <p:spPr>
          <a:xfrm>
            <a:off x="2895600" y="609600"/>
            <a:ext cx="3179763" cy="3200400"/>
          </a:xfrm>
          <a:prstGeom prst="rect">
            <a:avLst/>
          </a:prstGeom>
          <a:ln w="12700">
            <a:miter lim="400000"/>
          </a:ln>
        </p:spPr>
      </p:pic>
      <p:sp>
        <p:nvSpPr>
          <p:cNvPr id="26" name="Shape 26"/>
          <p:cNvSpPr/>
          <p:nvPr/>
        </p:nvSpPr>
        <p:spPr>
          <a:xfrm>
            <a:off x="5584825" y="6577012"/>
            <a:ext cx="3559175" cy="266701"/>
          </a:xfrm>
          <a:prstGeom prst="rect">
            <a:avLst/>
          </a:prstGeom>
          <a:solidFill>
            <a:srgbClr val="00683C"/>
          </a:solidFill>
          <a:ln w="12700">
            <a:miter lim="400000"/>
          </a:ln>
        </p:spPr>
        <p:txBody>
          <a:bodyPr lIns="45719" rIns="45719"/>
          <a:lstStyle/>
          <a:p>
            <a:pPr defTabSz="914400">
              <a:spcBef>
                <a:spcPts val="1000"/>
              </a:spcBef>
              <a:defRPr sz="1200"/>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The Birth of the Land Ethic</a:t>
            </a:r>
          </a:p>
        </p:txBody>
      </p:sp>
      <p:sp>
        <p:nvSpPr>
          <p:cNvPr id="67" name="Shape 67"/>
          <p:cNvSpPr/>
          <p:nvPr>
            <p:ph type="subTitle" sz="half" idx="4294967295"/>
          </p:nvPr>
        </p:nvSpPr>
        <p:spPr>
          <a:xfrm>
            <a:off x="876300" y="2540000"/>
            <a:ext cx="7391400" cy="2650381"/>
          </a:xfrm>
          <a:prstGeom prst="rect">
            <a:avLst/>
          </a:prstGeom>
        </p:spPr>
        <p:txBody>
          <a:bodyPr>
            <a:normAutofit fontScale="100000" lnSpcReduction="0"/>
          </a:bodyPr>
          <a:lstStyle/>
          <a:p>
            <a:pPr lvl="2" marL="288035" indent="96011" algn="ctr" defTabSz="384047">
              <a:spcBef>
                <a:spcPts val="1100"/>
              </a:spcBef>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Aldo Leopold, 1887-1948</a:t>
            </a:r>
          </a:p>
          <a:p>
            <a:pPr lvl="2" marL="288035" indent="96011" algn="ctr" defTabSz="384047">
              <a:spcBef>
                <a:spcPts val="1100"/>
              </a:spcBef>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The Father of Wildlife Management</a:t>
            </a:r>
          </a:p>
          <a:p>
            <a:pPr lvl="2" marL="288035" indent="96011" algn="ctr" defTabSz="384047">
              <a:spcBef>
                <a:spcPts val="1100"/>
              </a:spcBef>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p>
          <a:p>
            <a:pPr lvl="2" marL="288035" indent="96011" algn="ctr" defTabSz="384047">
              <a:spcBef>
                <a:spcPts val="1100"/>
              </a:spcBef>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The Sand County Almanac</a:t>
            </a:r>
          </a:p>
          <a:p>
            <a:pPr lvl="2" marL="288035" indent="96011" algn="ctr" defTabSz="384047">
              <a:spcBef>
                <a:spcPts val="1100"/>
              </a:spcBef>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is published in 1949</a:t>
            </a:r>
          </a:p>
        </p:txBody>
      </p:sp>
      <p:pic>
        <p:nvPicPr>
          <p:cNvPr id="68"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What is “The Land Ethic”</a:t>
            </a:r>
          </a:p>
        </p:txBody>
      </p:sp>
      <p:sp>
        <p:nvSpPr>
          <p:cNvPr id="71" name="Shape 71"/>
          <p:cNvSpPr/>
          <p:nvPr>
            <p:ph type="subTitle" sz="half" idx="4294967295"/>
          </p:nvPr>
        </p:nvSpPr>
        <p:spPr>
          <a:xfrm>
            <a:off x="876300" y="2400300"/>
            <a:ext cx="7391400" cy="2742952"/>
          </a:xfrm>
          <a:prstGeom prst="rect">
            <a:avLst/>
          </a:prstGeom>
        </p:spPr>
        <p:txBody>
          <a:bodyPr>
            <a:normAutofit fontScale="100000" lnSpcReduction="0"/>
          </a:bodyPr>
          <a:lstStyle/>
          <a:p>
            <a:pPr marL="228600" indent="-228600">
              <a:lnSpc>
                <a:spcPct val="100000"/>
              </a:lnSpc>
              <a:spcBef>
                <a:spcPts val="800"/>
              </a:spcBef>
              <a:defRPr sz="2700"/>
            </a:pPr>
            <a:r>
              <a:t>That land is a community is the basic concept of ecology, but that land is to be loved and respected is an extension of ethics</a:t>
            </a:r>
          </a:p>
          <a:p>
            <a:pPr>
              <a:defRPr sz="2700"/>
            </a:pPr>
          </a:p>
          <a:p>
            <a:pPr>
              <a:defRPr sz="2700"/>
            </a:pPr>
            <a:r>
              <a:t>--</a:t>
            </a:r>
            <a:r>
              <a:rPr i="1"/>
              <a:t>Aldo Leopold</a:t>
            </a:r>
          </a:p>
        </p:txBody>
      </p:sp>
      <p:pic>
        <p:nvPicPr>
          <p:cNvPr id="72"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What is “The Land Ethic”</a:t>
            </a:r>
          </a:p>
        </p:txBody>
      </p:sp>
      <p:sp>
        <p:nvSpPr>
          <p:cNvPr id="75" name="Shape 75"/>
          <p:cNvSpPr/>
          <p:nvPr>
            <p:ph type="subTitle" sz="half" idx="4294967295"/>
          </p:nvPr>
        </p:nvSpPr>
        <p:spPr>
          <a:xfrm>
            <a:off x="876300" y="2298700"/>
            <a:ext cx="7391400" cy="2851647"/>
          </a:xfrm>
          <a:prstGeom prst="rect">
            <a:avLst/>
          </a:prstGeom>
        </p:spPr>
        <p:txBody>
          <a:bodyPr>
            <a:normAutofit fontScale="100000" lnSpcReduction="0"/>
          </a:bodyPr>
          <a:lstStyle>
            <a:lvl1pPr marL="0" indent="0">
              <a:defRPr sz="2700"/>
            </a:lvl1pPr>
          </a:lstStyle>
          <a:p>
            <a:pPr/>
            <a:r>
              <a:t>An ethic [that] presupposes the mental image of the land as a biotic mechanism. We can be ethical only in relation to something that we can see, feel, understand, love, or otherwise have faith in. …</a:t>
            </a:r>
          </a:p>
        </p:txBody>
      </p:sp>
      <p:pic>
        <p:nvPicPr>
          <p:cNvPr id="76"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What is “The Land Ethic”</a:t>
            </a:r>
          </a:p>
        </p:txBody>
      </p:sp>
      <p:sp>
        <p:nvSpPr>
          <p:cNvPr id="79" name="Shape 79"/>
          <p:cNvSpPr/>
          <p:nvPr>
            <p:ph type="subTitle" idx="4294967295"/>
          </p:nvPr>
        </p:nvSpPr>
        <p:spPr>
          <a:xfrm>
            <a:off x="876300" y="1854200"/>
            <a:ext cx="7391400" cy="3911600"/>
          </a:xfrm>
          <a:prstGeom prst="rect">
            <a:avLst/>
          </a:prstGeom>
        </p:spPr>
        <p:txBody>
          <a:bodyPr>
            <a:normAutofit fontScale="100000" lnSpcReduction="0"/>
          </a:bodyPr>
          <a:lstStyle/>
          <a:p>
            <a:pPr marL="0" indent="0" defTabSz="365760">
              <a:spcBef>
                <a:spcPts val="1100"/>
              </a:spcBef>
              <a:defRPr sz="1600"/>
            </a:pPr>
            <a:r>
              <a:t>[Think of the land as an energy circuit, with energy flowing from the soils to the plants to animals and back.]  This thumbnail sketch of the land as an energy circuit conveys three basic ideas:</a:t>
            </a:r>
          </a:p>
          <a:p>
            <a:pPr lvl="2" marL="182880" indent="548640" defTabSz="365760">
              <a:lnSpc>
                <a:spcPct val="100000"/>
              </a:lnSpc>
              <a:spcBef>
                <a:spcPts val="600"/>
              </a:spcBef>
              <a:defRPr sz="1600"/>
            </a:pPr>
            <a:r>
              <a:t>(1) that land is not merely soil;</a:t>
            </a:r>
          </a:p>
          <a:p>
            <a:pPr lvl="2" marL="182880" indent="548640" defTabSz="365760">
              <a:lnSpc>
                <a:spcPct val="100000"/>
              </a:lnSpc>
              <a:spcBef>
                <a:spcPts val="600"/>
              </a:spcBef>
              <a:defRPr sz="1600"/>
            </a:pPr>
            <a:r>
              <a:t>(2) That the native plants and animals kept the energy circuit open; others may or may not;</a:t>
            </a:r>
          </a:p>
          <a:p>
            <a:pPr lvl="2" marL="182880" indent="548640" defTabSz="365760">
              <a:lnSpc>
                <a:spcPct val="100000"/>
              </a:lnSpc>
              <a:spcBef>
                <a:spcPts val="600"/>
              </a:spcBef>
              <a:defRPr sz="1600"/>
            </a:pPr>
            <a:r>
              <a:t>(3) That man-made changes are of a different order than evolutionary changes, and have effects more comprehensive than intended or foreseen.</a:t>
            </a:r>
          </a:p>
          <a:p>
            <a:pPr marL="274320" indent="-274320" defTabSz="365760">
              <a:spcBef>
                <a:spcPts val="1100"/>
              </a:spcBef>
              <a:defRPr sz="1600"/>
            </a:pPr>
            <a:r>
              <a:t>	These ideas, collectively, raise two issues: Can the land adjust itself to the new order? Can the desired alterations be accomplished with less violence?</a:t>
            </a:r>
          </a:p>
          <a:p>
            <a:pPr marL="274320" indent="-274320" defTabSz="365760">
              <a:spcBef>
                <a:spcPts val="1100"/>
              </a:spcBef>
              <a:defRPr sz="1600"/>
            </a:pPr>
          </a:p>
          <a:p>
            <a:pPr marL="274320" indent="-274320" defTabSz="365760">
              <a:spcBef>
                <a:spcPts val="1100"/>
              </a:spcBef>
              <a:defRPr sz="1600"/>
            </a:pPr>
            <a:r>
              <a:t>--</a:t>
            </a:r>
            <a:r>
              <a:rPr i="1"/>
              <a:t>Aldo Leopold</a:t>
            </a:r>
          </a:p>
        </p:txBody>
      </p:sp>
      <p:pic>
        <p:nvPicPr>
          <p:cNvPr id="80"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What is “The Land Ethic”</a:t>
            </a:r>
          </a:p>
        </p:txBody>
      </p:sp>
      <p:sp>
        <p:nvSpPr>
          <p:cNvPr id="83" name="Shape 83"/>
          <p:cNvSpPr/>
          <p:nvPr>
            <p:ph type="subTitle" sz="half" idx="4294967295"/>
          </p:nvPr>
        </p:nvSpPr>
        <p:spPr>
          <a:xfrm>
            <a:off x="876300" y="2197100"/>
            <a:ext cx="7391400" cy="2816870"/>
          </a:xfrm>
          <a:prstGeom prst="rect">
            <a:avLst/>
          </a:prstGeom>
        </p:spPr>
        <p:txBody>
          <a:bodyPr>
            <a:normAutofit fontScale="100000" lnSpcReduction="0"/>
          </a:bodyPr>
          <a:lstStyle/>
          <a:p>
            <a:pPr marL="0" indent="0" defTabSz="397763">
              <a:spcBef>
                <a:spcPts val="1200"/>
              </a:spcBef>
              <a:defRPr sz="2088"/>
            </a:pPr>
            <a:r>
              <a:t>Leopold’s “violence” is what we now term “impact” or the “trace” addressed by Leave No Trace.  Leopold summed up his thought with the following observation:</a:t>
            </a:r>
          </a:p>
          <a:p>
            <a:pPr lvl="1" marL="0" indent="198881" defTabSz="397763">
              <a:lnSpc>
                <a:spcPct val="100000"/>
              </a:lnSpc>
              <a:spcBef>
                <a:spcPts val="900"/>
              </a:spcBef>
              <a:defRPr sz="2088"/>
            </a:pPr>
            <a:r>
              <a:t>“</a:t>
            </a:r>
            <a:r>
              <a:t>A land ethic, then, reflects the existence of an ecological conscience, and this in turn reflects a conviction of </a:t>
            </a:r>
            <a:r>
              <a:rPr i="1"/>
              <a:t>individual responsibility for the health of the land</a:t>
            </a:r>
            <a:r>
              <a:t>. Health is the capacity of the land for self-renewal. </a:t>
            </a:r>
            <a:r>
              <a:rPr b="1" i="1"/>
              <a:t>Conservation</a:t>
            </a:r>
            <a:r>
              <a:t> is our effort to understand and preserve this capacity.”</a:t>
            </a:r>
          </a:p>
        </p:txBody>
      </p:sp>
      <p:pic>
        <p:nvPicPr>
          <p:cNvPr id="84"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ctrTitle" idx="4294967295"/>
          </p:nvPr>
        </p:nvSpPr>
        <p:spPr>
          <a:xfrm>
            <a:off x="1676400" y="685800"/>
            <a:ext cx="6629400" cy="685800"/>
          </a:xfrm>
          <a:prstGeom prst="rect">
            <a:avLst/>
          </a:prstGeom>
        </p:spPr>
        <p:txBody>
          <a:bodyPr>
            <a:normAutofit fontScale="100000" lnSpcReduction="0"/>
          </a:bodyPr>
          <a:lstStyle>
            <a:lvl1pPr defTabSz="429768">
              <a:tabLst>
                <a:tab pos="419100" algn="l"/>
                <a:tab pos="850900" algn="l"/>
                <a:tab pos="1282700" algn="l"/>
                <a:tab pos="1714500" algn="l"/>
                <a:tab pos="2146300" algn="l"/>
                <a:tab pos="2578100" algn="l"/>
                <a:tab pos="2997200" algn="l"/>
                <a:tab pos="3429000" algn="l"/>
                <a:tab pos="3860800" algn="l"/>
                <a:tab pos="4292600" algn="l"/>
                <a:tab pos="4724400" algn="l"/>
                <a:tab pos="5156200" algn="l"/>
                <a:tab pos="5575300" algn="l"/>
                <a:tab pos="6007100" algn="l"/>
                <a:tab pos="6438900" algn="l"/>
                <a:tab pos="6870700" algn="l"/>
                <a:tab pos="7302500" algn="l"/>
                <a:tab pos="7734300" algn="l"/>
                <a:tab pos="8153400" algn="l"/>
                <a:tab pos="8585200" algn="l"/>
              </a:tabLst>
              <a:defRPr sz="3384"/>
            </a:lvl1pPr>
          </a:lstStyle>
          <a:p>
            <a:pPr/>
            <a:r>
              <a:t>“The Land Ethic” in Early Scouting</a:t>
            </a:r>
          </a:p>
        </p:txBody>
      </p:sp>
      <p:sp>
        <p:nvSpPr>
          <p:cNvPr id="87" name="Shape 87"/>
          <p:cNvSpPr/>
          <p:nvPr>
            <p:ph type="subTitle" idx="4294967295"/>
          </p:nvPr>
        </p:nvSpPr>
        <p:spPr>
          <a:xfrm>
            <a:off x="876300" y="1772910"/>
            <a:ext cx="7391400" cy="3693180"/>
          </a:xfrm>
          <a:prstGeom prst="rect">
            <a:avLst/>
          </a:prstGeom>
        </p:spPr>
        <p:txBody>
          <a:bodyPr>
            <a:normAutofit fontScale="100000" lnSpcReduction="0"/>
          </a:bodyPr>
          <a:lstStyle/>
          <a:p>
            <a:pPr marL="0" indent="0" defTabSz="361188">
              <a:spcBef>
                <a:spcPts val="1100"/>
              </a:spcBef>
              <a:defRPr sz="2133"/>
            </a:pPr>
            <a:r>
              <a:t>Scouting in the United States easily fell into this context, being closely connected with the Nature Study/Woodcraft movement:</a:t>
            </a:r>
          </a:p>
          <a:p>
            <a:pPr lvl="1" marL="0" indent="180594" defTabSz="361188">
              <a:lnSpc>
                <a:spcPct val="100000"/>
              </a:lnSpc>
              <a:spcBef>
                <a:spcPts val="800"/>
              </a:spcBef>
              <a:defRPr sz="2133"/>
            </a:pPr>
            <a:r>
              <a:t>	“To be a good scout one should know something about the woods and the animals that inhabit them, and how to care for one’s self when camping.  … A scout should never kill an animal or other living creature needlessly. There is more sport in stalking animals to photograph them, and in coming to know their habits, than in killing them.”</a:t>
            </a:r>
          </a:p>
          <a:p>
            <a:pPr lvl="2" marL="0" indent="361188" defTabSz="361188">
              <a:lnSpc>
                <a:spcPct val="100000"/>
              </a:lnSpc>
              <a:spcBef>
                <a:spcPts val="600"/>
              </a:spcBef>
              <a:defRPr i="1" sz="2133"/>
            </a:pPr>
            <a:r>
              <a:t>Handbook for Boys </a:t>
            </a:r>
            <a:r>
              <a:rPr i="0"/>
              <a:t>(1911)</a:t>
            </a:r>
          </a:p>
        </p:txBody>
      </p:sp>
      <p:pic>
        <p:nvPicPr>
          <p:cNvPr id="88"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ctrTitle" idx="4294967295"/>
          </p:nvPr>
        </p:nvSpPr>
        <p:spPr>
          <a:xfrm>
            <a:off x="1676400" y="685800"/>
            <a:ext cx="6629400" cy="685800"/>
          </a:xfrm>
          <a:prstGeom prst="rect">
            <a:avLst/>
          </a:prstGeom>
        </p:spPr>
        <p:txBody>
          <a:bodyPr>
            <a:normAutofit fontScale="100000" lnSpcReduction="0"/>
          </a:bodyPr>
          <a:lstStyle>
            <a:lvl1pPr defTabSz="429768">
              <a:tabLst>
                <a:tab pos="419100" algn="l"/>
                <a:tab pos="850900" algn="l"/>
                <a:tab pos="1282700" algn="l"/>
                <a:tab pos="1714500" algn="l"/>
                <a:tab pos="2146300" algn="l"/>
                <a:tab pos="2578100" algn="l"/>
                <a:tab pos="2997200" algn="l"/>
                <a:tab pos="3429000" algn="l"/>
                <a:tab pos="3860800" algn="l"/>
                <a:tab pos="4292600" algn="l"/>
                <a:tab pos="4724400" algn="l"/>
                <a:tab pos="5156200" algn="l"/>
                <a:tab pos="5575300" algn="l"/>
                <a:tab pos="6007100" algn="l"/>
                <a:tab pos="6438900" algn="l"/>
                <a:tab pos="6870700" algn="l"/>
                <a:tab pos="7302500" algn="l"/>
                <a:tab pos="7734300" algn="l"/>
                <a:tab pos="8153400" algn="l"/>
                <a:tab pos="8585200" algn="l"/>
              </a:tabLst>
              <a:defRPr sz="3384"/>
            </a:lvl1pPr>
          </a:lstStyle>
          <a:p>
            <a:pPr/>
            <a:r>
              <a:t>“The Land Ethic” in Early Scouting</a:t>
            </a:r>
          </a:p>
        </p:txBody>
      </p:sp>
      <p:sp>
        <p:nvSpPr>
          <p:cNvPr id="91" name="Shape 91"/>
          <p:cNvSpPr/>
          <p:nvPr>
            <p:ph type="subTitle" sz="half" idx="4294967295"/>
          </p:nvPr>
        </p:nvSpPr>
        <p:spPr>
          <a:xfrm>
            <a:off x="1840483" y="2076122"/>
            <a:ext cx="5463035" cy="3693181"/>
          </a:xfrm>
          <a:prstGeom prst="rect">
            <a:avLst/>
          </a:prstGeom>
        </p:spPr>
        <p:txBody>
          <a:bodyPr>
            <a:normAutofit fontScale="100000" lnSpcReduction="0"/>
          </a:bodyPr>
          <a:lstStyle/>
          <a:p>
            <a:pPr marL="0" indent="0">
              <a:defRPr sz="2700"/>
            </a:pPr>
            <a:r>
              <a:t>Scoutings Early Conservation and Nature Minded Leaders </a:t>
            </a:r>
          </a:p>
          <a:p>
            <a:pPr lvl="1" marL="651710" indent="-270710">
              <a:buSzPct val="100000"/>
              <a:buChar char="•"/>
              <a:defRPr sz="2700"/>
            </a:pPr>
            <a:r>
              <a:t>Theodore Roosevelt</a:t>
            </a:r>
          </a:p>
          <a:p>
            <a:pPr lvl="1" marL="651710" indent="-270710">
              <a:buSzPct val="100000"/>
              <a:buChar char="•"/>
              <a:defRPr sz="2700"/>
            </a:pPr>
            <a:r>
              <a:t>Earnest Thompson Seaton</a:t>
            </a:r>
          </a:p>
          <a:p>
            <a:pPr lvl="1" marL="651710" indent="-270710">
              <a:buSzPct val="100000"/>
              <a:buChar char="•"/>
              <a:defRPr sz="2700"/>
            </a:pPr>
            <a:r>
              <a:t>Daniel Carter Beard</a:t>
            </a:r>
          </a:p>
          <a:p>
            <a:pPr lvl="1" marL="651710" indent="-270710">
              <a:buSzPct val="100000"/>
              <a:buChar char="•"/>
              <a:defRPr sz="2700"/>
            </a:pPr>
            <a:r>
              <a:t>Gifford Pinchot</a:t>
            </a:r>
          </a:p>
        </p:txBody>
      </p:sp>
      <p:pic>
        <p:nvPicPr>
          <p:cNvPr id="92"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ctrTitle" idx="4294967295"/>
          </p:nvPr>
        </p:nvSpPr>
        <p:spPr>
          <a:xfrm>
            <a:off x="1676400" y="685800"/>
            <a:ext cx="6629400" cy="685800"/>
          </a:xfrm>
          <a:prstGeom prst="rect">
            <a:avLst/>
          </a:prstGeom>
        </p:spPr>
        <p:txBody>
          <a:bodyPr>
            <a:normAutofit fontScale="100000" lnSpcReduction="0"/>
          </a:bodyPr>
          <a:lstStyle>
            <a:lvl1pPr defTabSz="429768">
              <a:tabLst>
                <a:tab pos="419100" algn="l"/>
                <a:tab pos="850900" algn="l"/>
                <a:tab pos="1282700" algn="l"/>
                <a:tab pos="1714500" algn="l"/>
                <a:tab pos="2146300" algn="l"/>
                <a:tab pos="2578100" algn="l"/>
                <a:tab pos="2997200" algn="l"/>
                <a:tab pos="3429000" algn="l"/>
                <a:tab pos="3860800" algn="l"/>
                <a:tab pos="4292600" algn="l"/>
                <a:tab pos="4724400" algn="l"/>
                <a:tab pos="5156200" algn="l"/>
                <a:tab pos="5575300" algn="l"/>
                <a:tab pos="6007100" algn="l"/>
                <a:tab pos="6438900" algn="l"/>
                <a:tab pos="6870700" algn="l"/>
                <a:tab pos="7302500" algn="l"/>
                <a:tab pos="7734300" algn="l"/>
                <a:tab pos="8153400" algn="l"/>
                <a:tab pos="8585200" algn="l"/>
              </a:tabLst>
              <a:defRPr sz="3384"/>
            </a:lvl1pPr>
          </a:lstStyle>
          <a:p>
            <a:pPr/>
            <a:r>
              <a:t>“The Land Ethic” in Early Scouting</a:t>
            </a:r>
          </a:p>
        </p:txBody>
      </p:sp>
      <p:sp>
        <p:nvSpPr>
          <p:cNvPr id="95" name="Shape 95"/>
          <p:cNvSpPr/>
          <p:nvPr>
            <p:ph type="subTitle" sz="half" idx="4294967295"/>
          </p:nvPr>
        </p:nvSpPr>
        <p:spPr>
          <a:xfrm>
            <a:off x="1563885" y="2454518"/>
            <a:ext cx="6854429" cy="2279164"/>
          </a:xfrm>
          <a:prstGeom prst="rect">
            <a:avLst/>
          </a:prstGeom>
        </p:spPr>
        <p:txBody>
          <a:bodyPr>
            <a:normAutofit fontScale="100000" lnSpcReduction="0"/>
          </a:bodyPr>
          <a:lstStyle>
            <a:lvl1pPr marL="0" indent="0">
              <a:defRPr sz="2600"/>
            </a:lvl1pPr>
            <a:lvl2pPr marL="0" indent="228600">
              <a:lnSpc>
                <a:spcPct val="100000"/>
              </a:lnSpc>
              <a:spcBef>
                <a:spcPts val="1100"/>
              </a:spcBef>
              <a:defRPr sz="2400"/>
            </a:lvl2pPr>
          </a:lstStyle>
          <a:p>
            <a:pPr/>
            <a:r>
              <a:t>In 1919, Lord Baden-Powell, observed:</a:t>
            </a:r>
          </a:p>
          <a:p>
            <a:pPr lvl="1"/>
            <a:r>
              <a:t>“On breaking up camp leave two things behind you: nothing and your thanks.”</a:t>
            </a:r>
          </a:p>
        </p:txBody>
      </p:sp>
      <p:pic>
        <p:nvPicPr>
          <p:cNvPr id="96"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ctrTitle" idx="4294967295"/>
          </p:nvPr>
        </p:nvSpPr>
        <p:spPr>
          <a:xfrm>
            <a:off x="1676400" y="685800"/>
            <a:ext cx="6629400" cy="13716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How Scouting Supports The Land Ethic</a:t>
            </a:r>
          </a:p>
        </p:txBody>
      </p:sp>
      <p:sp>
        <p:nvSpPr>
          <p:cNvPr id="99" name="Shape 99"/>
          <p:cNvSpPr/>
          <p:nvPr>
            <p:ph type="subTitle" idx="4294967295"/>
          </p:nvPr>
        </p:nvSpPr>
        <p:spPr>
          <a:xfrm>
            <a:off x="876300" y="2197100"/>
            <a:ext cx="7391400" cy="3530600"/>
          </a:xfrm>
          <a:prstGeom prst="rect">
            <a:avLst/>
          </a:prstGeom>
        </p:spPr>
        <p:txBody>
          <a:bodyPr>
            <a:normAutofit fontScale="100000" lnSpcReduction="0"/>
          </a:bodyPr>
          <a:lstStyle/>
          <a:p>
            <a:pPr lvl="1" marL="621631" indent="-240631">
              <a:lnSpc>
                <a:spcPct val="100000"/>
              </a:lnSpc>
              <a:spcBef>
                <a:spcPts val="1100"/>
              </a:spcBef>
              <a:buSzPct val="100000"/>
              <a:buChar char="•"/>
              <a:defRPr sz="2400"/>
            </a:pPr>
            <a:r>
              <a:t>Unit, Council, and National Outdoor Programs</a:t>
            </a:r>
          </a:p>
          <a:p>
            <a:pPr lvl="1" marL="621631" indent="-240631">
              <a:lnSpc>
                <a:spcPct val="100000"/>
              </a:lnSpc>
              <a:spcBef>
                <a:spcPts val="1100"/>
              </a:spcBef>
              <a:buSzPct val="100000"/>
              <a:buChar char="•"/>
              <a:defRPr sz="2400"/>
            </a:pPr>
            <a:r>
              <a:t>Service </a:t>
            </a:r>
          </a:p>
          <a:p>
            <a:pPr lvl="1" marL="621631" indent="-240631">
              <a:lnSpc>
                <a:spcPct val="100000"/>
              </a:lnSpc>
              <a:spcBef>
                <a:spcPts val="1100"/>
              </a:spcBef>
              <a:buSzPct val="100000"/>
              <a:buChar char="•"/>
              <a:defRPr sz="2400"/>
            </a:pPr>
            <a:r>
              <a:t>Advancement and Skill Development</a:t>
            </a:r>
          </a:p>
          <a:p>
            <a:pPr lvl="1" marL="621631" indent="-240631">
              <a:lnSpc>
                <a:spcPct val="100000"/>
              </a:lnSpc>
              <a:spcBef>
                <a:spcPts val="1100"/>
              </a:spcBef>
              <a:buSzPct val="100000"/>
              <a:buChar char="•"/>
              <a:defRPr sz="2400"/>
            </a:pPr>
            <a:r>
              <a:t>Elective Programs - Merit Badges</a:t>
            </a:r>
          </a:p>
          <a:p>
            <a:pPr lvl="1" marL="621631" indent="-240631">
              <a:lnSpc>
                <a:spcPct val="100000"/>
              </a:lnSpc>
              <a:spcBef>
                <a:spcPts val="1100"/>
              </a:spcBef>
              <a:buSzPct val="100000"/>
              <a:buChar char="•"/>
              <a:defRPr sz="2400"/>
            </a:pPr>
            <a:r>
              <a:t>Award Programs - Outdoor Ethics Awards, National Outdoor Award, Hornaday Awards</a:t>
            </a:r>
          </a:p>
          <a:p>
            <a:pPr lvl="1" marL="621631" indent="-240631">
              <a:lnSpc>
                <a:spcPct val="100000"/>
              </a:lnSpc>
              <a:spcBef>
                <a:spcPts val="1100"/>
              </a:spcBef>
              <a:buSzPct val="100000"/>
              <a:buChar char="•"/>
              <a:defRPr sz="2400"/>
            </a:pPr>
            <a:r>
              <a:t>National Initiatives - Project SOAR, Arrow Corp</a:t>
            </a:r>
          </a:p>
        </p:txBody>
      </p:sp>
      <p:pic>
        <p:nvPicPr>
          <p:cNvPr id="100"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ctrTitle" idx="4294967295"/>
          </p:nvPr>
        </p:nvSpPr>
        <p:spPr>
          <a:xfrm>
            <a:off x="1676400" y="685800"/>
            <a:ext cx="6629400" cy="1371600"/>
          </a:xfrm>
          <a:prstGeom prst="rect">
            <a:avLst/>
          </a:prstGeom>
        </p:spPr>
        <p:txBody>
          <a:bodyPr>
            <a:normAutofit fontScale="100000" lnSpcReduction="0"/>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pPr>
            <a:r>
              <a:t>Exploring The Land Ethic</a:t>
            </a:r>
          </a:p>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pPr>
            <a:r>
              <a:t>The Leopold Education Project</a:t>
            </a:r>
          </a:p>
        </p:txBody>
      </p:sp>
      <p:sp>
        <p:nvSpPr>
          <p:cNvPr id="103" name="Shape 103"/>
          <p:cNvSpPr/>
          <p:nvPr>
            <p:ph type="subTitle" sz="half" idx="4294967295"/>
          </p:nvPr>
        </p:nvSpPr>
        <p:spPr>
          <a:xfrm>
            <a:off x="1914078" y="2717800"/>
            <a:ext cx="5315844" cy="2816870"/>
          </a:xfrm>
          <a:prstGeom prst="rect">
            <a:avLst/>
          </a:prstGeom>
        </p:spPr>
        <p:txBody>
          <a:bodyPr>
            <a:normAutofit fontScale="100000" lnSpcReduction="0"/>
          </a:bodyPr>
          <a:lstStyle/>
          <a:p>
            <a:pPr lvl="1" marL="621631" indent="-240631">
              <a:lnSpc>
                <a:spcPct val="100000"/>
              </a:lnSpc>
              <a:spcBef>
                <a:spcPts val="1100"/>
              </a:spcBef>
              <a:buSzPct val="100000"/>
              <a:buChar char="•"/>
              <a:defRPr sz="3000"/>
            </a:pPr>
            <a:r>
              <a:t>Lessons in a Land Ethic</a:t>
            </a:r>
          </a:p>
          <a:p>
            <a:pPr lvl="1" marL="621631" indent="-240631">
              <a:lnSpc>
                <a:spcPct val="100000"/>
              </a:lnSpc>
              <a:spcBef>
                <a:spcPts val="1100"/>
              </a:spcBef>
              <a:buSzPct val="100000"/>
              <a:buChar char="•"/>
              <a:defRPr sz="3000"/>
            </a:pPr>
            <a:r>
              <a:t>Habitat Discovery Series</a:t>
            </a:r>
          </a:p>
          <a:p>
            <a:pPr lvl="1" marL="621631" indent="-240631">
              <a:lnSpc>
                <a:spcPct val="100000"/>
              </a:lnSpc>
              <a:spcBef>
                <a:spcPts val="1100"/>
              </a:spcBef>
              <a:buSzPct val="100000"/>
              <a:buChar char="•"/>
              <a:defRPr sz="3000"/>
            </a:pPr>
            <a:r>
              <a:t>Leopold Exploration Cards</a:t>
            </a:r>
          </a:p>
        </p:txBody>
      </p:sp>
      <p:pic>
        <p:nvPicPr>
          <p:cNvPr id="104"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nvSpPr>
        <p:spPr>
          <a:xfrm>
            <a:off x="3093186" y="3429000"/>
            <a:ext cx="2684578" cy="510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914400">
              <a:defRPr b="1" sz="2900">
                <a:solidFill>
                  <a:srgbClr val="E5672C"/>
                </a:solidFill>
              </a:defRPr>
            </a:lvl1pPr>
          </a:lstStyle>
          <a:p>
            <a:pPr/>
            <a:r>
              <a:t>The Land Ethic</a:t>
            </a:r>
          </a:p>
        </p:txBody>
      </p:sp>
      <p:sp>
        <p:nvSpPr>
          <p:cNvPr id="29" name="Shape 29"/>
          <p:cNvSpPr/>
          <p:nvPr/>
        </p:nvSpPr>
        <p:spPr>
          <a:xfrm>
            <a:off x="2763837" y="4343400"/>
            <a:ext cx="3590926" cy="7884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914400">
              <a:defRPr b="1" sz="2400">
                <a:solidFill>
                  <a:srgbClr val="00683C"/>
                </a:solidFill>
              </a:defRPr>
            </a:pPr>
            <a:r>
              <a:t>Eric Hiser</a:t>
            </a:r>
          </a:p>
          <a:p>
            <a:pPr algn="ctr" defTabSz="914400">
              <a:defRPr b="1" sz="2400">
                <a:solidFill>
                  <a:srgbClr val="00683C"/>
                </a:solidFill>
              </a:defRPr>
            </a:pPr>
            <a:r>
              <a:t>Scott Anderson</a:t>
            </a:r>
          </a:p>
        </p:txBody>
      </p:sp>
      <p:pic>
        <p:nvPicPr>
          <p:cNvPr id="30" name="PatchOrigInside.png" descr="PatchOrigInside"/>
          <p:cNvPicPr>
            <a:picLocks noChangeAspect="1"/>
          </p:cNvPicPr>
          <p:nvPr/>
        </p:nvPicPr>
        <p:blipFill>
          <a:blip r:embed="rId2">
            <a:extLst/>
          </a:blip>
          <a:stretch>
            <a:fillRect/>
          </a:stretch>
        </p:blipFill>
        <p:spPr>
          <a:xfrm>
            <a:off x="3276600" y="609600"/>
            <a:ext cx="2270125" cy="228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Objective</a:t>
            </a:r>
          </a:p>
        </p:txBody>
      </p:sp>
      <p:sp>
        <p:nvSpPr>
          <p:cNvPr id="107" name="Shape 107"/>
          <p:cNvSpPr/>
          <p:nvPr>
            <p:ph type="subTitle" idx="4294967295"/>
          </p:nvPr>
        </p:nvSpPr>
        <p:spPr>
          <a:xfrm>
            <a:off x="990600" y="1828800"/>
            <a:ext cx="7391400" cy="3657600"/>
          </a:xfrm>
          <a:prstGeom prst="rect">
            <a:avLst/>
          </a:prstGeom>
        </p:spPr>
        <p:txBody>
          <a:bodyPr>
            <a:normAutofit fontScale="100000" lnSpcReduction="0"/>
          </a:bodyPr>
          <a:lstStyle/>
          <a:p>
            <a:pP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p>
          <a:p>
            <a:pP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“To teach </a:t>
            </a:r>
            <a:r>
              <a:rPr i="1">
                <a:solidFill>
                  <a:srgbClr val="FF2600"/>
                </a:solidFill>
              </a:rPr>
              <a:t>Scouts*</a:t>
            </a:r>
            <a:r>
              <a:t> to see the land, to understand what he sees, and enjoy what he understands”</a:t>
            </a:r>
          </a:p>
          <a:p>
            <a:pP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sz="2700"/>
            </a:pPr>
            <a:r>
              <a:t>…Aldo Leopold</a:t>
            </a:r>
          </a:p>
          <a:p>
            <a:pPr lvl="8">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sz="1200"/>
            </a:pPr>
          </a:p>
          <a:p>
            <a:pPr lvl="8">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sz="1200"/>
            </a:pPr>
            <a:r>
              <a:t>* In the original quote “students”</a:t>
            </a:r>
          </a:p>
        </p:txBody>
      </p:sp>
      <p:pic>
        <p:nvPicPr>
          <p:cNvPr id="108"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 </a:t>
            </a:r>
          </a:p>
        </p:txBody>
      </p:sp>
      <p:sp>
        <p:nvSpPr>
          <p:cNvPr id="111" name="Shape 111"/>
          <p:cNvSpPr/>
          <p:nvPr>
            <p:ph type="subTitle" sz="half" idx="4294967295"/>
          </p:nvPr>
        </p:nvSpPr>
        <p:spPr>
          <a:xfrm>
            <a:off x="876300" y="2197100"/>
            <a:ext cx="7391400" cy="2816870"/>
          </a:xfrm>
          <a:prstGeom prst="rect">
            <a:avLst/>
          </a:prstGeom>
        </p:spPr>
        <p:txBody>
          <a:bodyPr>
            <a:normAutofit fontScale="100000" lnSpcReduction="0"/>
          </a:bodyPr>
          <a:lstStyle>
            <a:lvl1pPr marL="0" indent="0" algn="ctr">
              <a:defRPr sz="5200"/>
            </a:lvl1pPr>
          </a:lstStyle>
          <a:p>
            <a:pPr/>
            <a:r>
              <a:t>QUESTIONS?</a:t>
            </a:r>
          </a:p>
        </p:txBody>
      </p:sp>
      <p:pic>
        <p:nvPicPr>
          <p:cNvPr id="112"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ctrTitle" idx="4294967295"/>
          </p:nvPr>
        </p:nvSpPr>
        <p:spPr>
          <a:xfrm>
            <a:off x="1676400" y="685800"/>
            <a:ext cx="6629400" cy="13716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The Land Ethic</a:t>
            </a:r>
          </a:p>
        </p:txBody>
      </p:sp>
      <p:sp>
        <p:nvSpPr>
          <p:cNvPr id="115" name="Shape 115"/>
          <p:cNvSpPr/>
          <p:nvPr>
            <p:ph type="subTitle" sz="half" idx="4294967295"/>
          </p:nvPr>
        </p:nvSpPr>
        <p:spPr>
          <a:xfrm>
            <a:off x="876300" y="2552700"/>
            <a:ext cx="7391400" cy="2816870"/>
          </a:xfrm>
          <a:prstGeom prst="rect">
            <a:avLst/>
          </a:prstGeom>
        </p:spPr>
        <p:txBody>
          <a:bodyPr>
            <a:normAutofit fontScale="100000" lnSpcReduction="0"/>
          </a:bodyPr>
          <a:lstStyle/>
          <a:p>
            <a:pPr lvl="1" marL="0" indent="228600">
              <a:lnSpc>
                <a:spcPct val="100000"/>
              </a:lnSpc>
              <a:spcBef>
                <a:spcPts val="1100"/>
              </a:spcBef>
              <a:defRPr sz="2400"/>
            </a:pPr>
            <a:r>
              <a:t>The Land Ethic simply enlarges the boundaries of the community to include soils, water,plants, and animals, or collectively </a:t>
            </a:r>
            <a:r>
              <a:rPr b="1" i="1"/>
              <a:t>the land</a:t>
            </a:r>
            <a:r>
              <a:t>”</a:t>
            </a:r>
          </a:p>
          <a:p>
            <a:pPr lvl="1" marL="0" indent="228600">
              <a:lnSpc>
                <a:spcPct val="100000"/>
              </a:lnSpc>
              <a:spcBef>
                <a:spcPts val="1100"/>
              </a:spcBef>
              <a:defRPr sz="2400"/>
            </a:pPr>
          </a:p>
          <a:p>
            <a:pPr lvl="1" marL="0" indent="228600">
              <a:lnSpc>
                <a:spcPct val="100000"/>
              </a:lnSpc>
              <a:spcBef>
                <a:spcPts val="1100"/>
              </a:spcBef>
              <a:defRPr sz="2400"/>
            </a:pPr>
            <a:r>
              <a:t>… Aldo Leopold</a:t>
            </a:r>
          </a:p>
        </p:txBody>
      </p:sp>
      <p:pic>
        <p:nvPicPr>
          <p:cNvPr id="116"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Objective</a:t>
            </a:r>
          </a:p>
        </p:txBody>
      </p:sp>
      <p:sp>
        <p:nvSpPr>
          <p:cNvPr id="33" name="Shape 33"/>
          <p:cNvSpPr/>
          <p:nvPr>
            <p:ph type="subTitle" idx="4294967295"/>
          </p:nvPr>
        </p:nvSpPr>
        <p:spPr>
          <a:xfrm>
            <a:off x="990600" y="1828800"/>
            <a:ext cx="7391400" cy="3657600"/>
          </a:xfrm>
          <a:prstGeom prst="rect">
            <a:avLst/>
          </a:prstGeom>
        </p:spPr>
        <p:txBody>
          <a:bodyPr>
            <a:normAutofit fontScale="100000" lnSpcReduction="0"/>
          </a:bodyPr>
          <a:lstStyle/>
          <a:p>
            <a:pP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p>
          <a:p>
            <a:pP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“To teach </a:t>
            </a:r>
            <a:r>
              <a:rPr i="1">
                <a:solidFill>
                  <a:srgbClr val="FF2600"/>
                </a:solidFill>
              </a:rPr>
              <a:t>Scouts*</a:t>
            </a:r>
            <a:r>
              <a:t> to see the land, to understand what he sees, and enjoy what he understands”</a:t>
            </a:r>
          </a:p>
          <a:p>
            <a:pP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sz="2700"/>
            </a:pPr>
            <a:r>
              <a:t>…Aldo Leopold</a:t>
            </a:r>
          </a:p>
          <a:p>
            <a:pPr lvl="8">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sz="1200"/>
            </a:pPr>
          </a:p>
          <a:p>
            <a:pPr lvl="8">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defRPr sz="1200"/>
            </a:pPr>
            <a:r>
              <a:t>* In the original quote “students”</a:t>
            </a:r>
          </a:p>
        </p:txBody>
      </p:sp>
      <p:pic>
        <p:nvPicPr>
          <p:cNvPr id="34"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nvSpPr>
        <p:spPr>
          <a:xfrm>
            <a:off x="1924496" y="2270124"/>
            <a:ext cx="5523608" cy="27749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FFFFF"/>
          </a:solidFill>
          <a:ln w="25400">
            <a:solidFill>
              <a:schemeClr val="accent1"/>
            </a:solidFill>
          </a:ln>
        </p:spPr>
        <p:txBody>
          <a:bodyPr lIns="45719" rIns="45719"/>
          <a:lstStyle/>
          <a:p>
            <a:pPr/>
          </a:p>
        </p:txBody>
      </p:sp>
      <p:sp>
        <p:nvSpPr>
          <p:cNvPr id="37" name="Shape 37"/>
          <p:cNvSpPr/>
          <p:nvPr>
            <p:ph type="subTitle" idx="4294967295"/>
          </p:nvPr>
        </p:nvSpPr>
        <p:spPr>
          <a:xfrm>
            <a:off x="990600" y="1828800"/>
            <a:ext cx="7391400" cy="3657600"/>
          </a:xfrm>
          <a:prstGeom prst="rect">
            <a:avLst/>
          </a:prstGeom>
        </p:spPr>
        <p:txBody>
          <a:bodyPr>
            <a:normAutofit fontScale="100000" lnSpcReduction="0"/>
          </a:bodyPr>
          <a:lstStyle/>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r>
              <a:t>Outdoor Code</a:t>
            </a: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3016"/>
            </a:pPr>
            <a:r>
              <a:t>The </a:t>
            </a: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3016"/>
            </a:pPr>
            <a:r>
              <a:t>Land Ethic</a:t>
            </a: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r>
              <a:t>Leave No Trace                            Tread Lightly!</a:t>
            </a:r>
          </a:p>
        </p:txBody>
      </p:sp>
      <p:sp>
        <p:nvSpPr>
          <p:cNvPr id="38" name="Shape 38"/>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BSA Outdoor Ethics</a:t>
            </a:r>
          </a:p>
        </p:txBody>
      </p:sp>
      <p:pic>
        <p:nvPicPr>
          <p:cNvPr id="39"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nvSpPr>
        <p:spPr>
          <a:xfrm>
            <a:off x="1924496" y="2270124"/>
            <a:ext cx="5523608" cy="27749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FFFFF"/>
          </a:solidFill>
          <a:ln w="25400">
            <a:solidFill>
              <a:schemeClr val="accent1"/>
            </a:solidFill>
          </a:ln>
        </p:spPr>
        <p:txBody>
          <a:bodyPr lIns="45719" rIns="45719"/>
          <a:lstStyle/>
          <a:p>
            <a:pPr/>
          </a:p>
        </p:txBody>
      </p:sp>
      <p:sp>
        <p:nvSpPr>
          <p:cNvPr id="42" name="Shape 42"/>
          <p:cNvSpPr/>
          <p:nvPr>
            <p:ph type="subTitle" idx="4294967295"/>
          </p:nvPr>
        </p:nvSpPr>
        <p:spPr>
          <a:xfrm>
            <a:off x="990600" y="1828800"/>
            <a:ext cx="7391400" cy="3657600"/>
          </a:xfrm>
          <a:prstGeom prst="rect">
            <a:avLst/>
          </a:prstGeom>
        </p:spPr>
        <p:txBody>
          <a:bodyPr>
            <a:normAutofit fontScale="100000" lnSpcReduction="0"/>
          </a:bodyPr>
          <a:lstStyle/>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r>
              <a:t>Outdoor Code</a:t>
            </a: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3016"/>
            </a:pPr>
            <a:r>
              <a:t>The </a:t>
            </a: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3016"/>
            </a:pPr>
            <a:r>
              <a:t>Land Ethic</a:t>
            </a: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p>
          <a:p>
            <a:pPr marL="198881" indent="-198881" algn="ctr" defTabSz="265175">
              <a:spcBef>
                <a:spcPts val="800"/>
              </a:spcBef>
              <a:tabLst>
                <a:tab pos="190500" algn="l"/>
                <a:tab pos="254000" algn="l"/>
                <a:tab pos="520700" algn="l"/>
                <a:tab pos="787400" algn="l"/>
                <a:tab pos="1041400" algn="l"/>
                <a:tab pos="1308100" algn="l"/>
                <a:tab pos="1574800" algn="l"/>
                <a:tab pos="1841500" algn="l"/>
                <a:tab pos="2108200" algn="l"/>
                <a:tab pos="2374900" algn="l"/>
                <a:tab pos="2641600" algn="l"/>
                <a:tab pos="2908300" algn="l"/>
                <a:tab pos="3162300" algn="l"/>
                <a:tab pos="3429000" algn="l"/>
                <a:tab pos="3695700" algn="l"/>
                <a:tab pos="3962400" algn="l"/>
                <a:tab pos="4229100" algn="l"/>
                <a:tab pos="4495800" algn="l"/>
                <a:tab pos="4762500" algn="l"/>
                <a:tab pos="5029200" algn="l"/>
                <a:tab pos="5295900" algn="l"/>
              </a:tabLst>
              <a:defRPr sz="1856"/>
            </a:pPr>
            <a:r>
              <a:t>Leave No Trace                            Tread Lightly!</a:t>
            </a:r>
          </a:p>
        </p:txBody>
      </p:sp>
      <p:sp>
        <p:nvSpPr>
          <p:cNvPr id="43" name="Shape 43"/>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So What Is The Land Ethic</a:t>
            </a:r>
          </a:p>
        </p:txBody>
      </p:sp>
      <p:pic>
        <p:nvPicPr>
          <p:cNvPr id="44"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ctrTitle" idx="4294967295"/>
          </p:nvPr>
        </p:nvSpPr>
        <p:spPr>
          <a:xfrm>
            <a:off x="1676400" y="685800"/>
            <a:ext cx="6629400" cy="9906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A Little History</a:t>
            </a:r>
          </a:p>
        </p:txBody>
      </p:sp>
      <p:sp>
        <p:nvSpPr>
          <p:cNvPr id="47" name="Shape 47"/>
          <p:cNvSpPr/>
          <p:nvPr>
            <p:ph type="subTitle" sz="half" idx="4294967295"/>
          </p:nvPr>
        </p:nvSpPr>
        <p:spPr>
          <a:xfrm>
            <a:off x="1866900" y="1828800"/>
            <a:ext cx="6228209" cy="3657600"/>
          </a:xfrm>
          <a:prstGeom prst="rect">
            <a:avLst/>
          </a:prstGeom>
        </p:spPr>
        <p:txBody>
          <a:bodyPr>
            <a:normAutofit fontScale="100000" lnSpcReduction="0"/>
          </a:bodyPr>
          <a:lstStyle/>
          <a:p>
            <a:pPr marL="288035" indent="-288035" defTabSz="384047">
              <a:spcBef>
                <a:spcPts val="1100"/>
              </a:spcBef>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1750-1930</a:t>
            </a:r>
          </a:p>
          <a:p>
            <a:pPr marL="269507" indent="-269507" defTabSz="384047">
              <a:spcBef>
                <a:spcPts val="1100"/>
              </a:spcBef>
              <a:buSzPct val="100000"/>
              <a:buChar char="•"/>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Industrial Revolution</a:t>
            </a:r>
          </a:p>
          <a:p>
            <a:pPr marL="269507" indent="-269507" defTabSz="384047">
              <a:spcBef>
                <a:spcPts val="1100"/>
              </a:spcBef>
              <a:buSzPct val="100000"/>
              <a:buChar char="•"/>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Urbanization of the Population</a:t>
            </a:r>
          </a:p>
          <a:p>
            <a:pPr marL="269507" indent="-269507" defTabSz="384047">
              <a:spcBef>
                <a:spcPts val="1100"/>
              </a:spcBef>
              <a:buSzPct val="100000"/>
              <a:buChar char="•"/>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Rise of Naturalist Studies </a:t>
            </a:r>
          </a:p>
          <a:p>
            <a:pPr marL="269507" indent="-269507" defTabSz="384047">
              <a:spcBef>
                <a:spcPts val="1100"/>
              </a:spcBef>
              <a:buSzPct val="100000"/>
              <a:buChar char="•"/>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Conservation Movement</a:t>
            </a:r>
          </a:p>
          <a:p>
            <a:pPr marL="269507" indent="-269507" defTabSz="384047">
              <a:spcBef>
                <a:spcPts val="1100"/>
              </a:spcBef>
              <a:buSzPct val="100000"/>
              <a:buChar char="•"/>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Birth of Outdoor Recreation</a:t>
            </a:r>
          </a:p>
          <a:p>
            <a:pPr marL="269507" indent="-269507" defTabSz="384047">
              <a:spcBef>
                <a:spcPts val="1100"/>
              </a:spcBef>
              <a:buSzPct val="100000"/>
              <a:buChar char="•"/>
              <a:tabLst>
                <a:tab pos="279400" algn="l"/>
                <a:tab pos="368300" algn="l"/>
                <a:tab pos="749300" algn="l"/>
                <a:tab pos="1130300" algn="l"/>
                <a:tab pos="1524000" algn="l"/>
                <a:tab pos="1905000" algn="l"/>
                <a:tab pos="2286000" algn="l"/>
                <a:tab pos="2667000" algn="l"/>
                <a:tab pos="3060700" algn="l"/>
                <a:tab pos="3441700" algn="l"/>
                <a:tab pos="3822700" algn="l"/>
                <a:tab pos="4203700" algn="l"/>
                <a:tab pos="4597400" algn="l"/>
                <a:tab pos="4978400" algn="l"/>
                <a:tab pos="5359400" algn="l"/>
                <a:tab pos="5740400" algn="l"/>
                <a:tab pos="6121400" algn="l"/>
                <a:tab pos="6515100" algn="l"/>
                <a:tab pos="6896100" algn="l"/>
                <a:tab pos="7277100" algn="l"/>
                <a:tab pos="7658100" algn="l"/>
              </a:tabLst>
              <a:defRPr sz="2688"/>
            </a:pPr>
            <a:r>
              <a:t>Birth of Scouting, An Outdoor Program  </a:t>
            </a:r>
          </a:p>
        </p:txBody>
      </p:sp>
      <p:pic>
        <p:nvPicPr>
          <p:cNvPr id="48"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Popular Naturalist of the Time</a:t>
            </a:r>
          </a:p>
        </p:txBody>
      </p:sp>
      <p:sp>
        <p:nvSpPr>
          <p:cNvPr id="51" name="Shape 51"/>
          <p:cNvSpPr/>
          <p:nvPr>
            <p:ph type="subTitle" sz="half" idx="4294967295"/>
          </p:nvPr>
        </p:nvSpPr>
        <p:spPr>
          <a:xfrm>
            <a:off x="876300" y="2472382"/>
            <a:ext cx="7391400" cy="2675236"/>
          </a:xfrm>
          <a:prstGeom prst="rect">
            <a:avLst/>
          </a:prstGeom>
        </p:spPr>
        <p:txBody>
          <a:bodyPr>
            <a:normAutofit fontScale="100000" lnSpcReduction="0"/>
          </a:bodyPr>
          <a:lstStyle/>
          <a:p>
            <a:pPr lvl="2" marL="1082842" indent="-320842">
              <a:buSzPct val="100000"/>
              <a:buChar cha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James Audubon          1785-1851</a:t>
            </a:r>
          </a:p>
          <a:p>
            <a:pPr lvl="2" marL="1082842" indent="-320842">
              <a:buSzPct val="100000"/>
              <a:buChar cha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Henry David Thoreau  1817-1862</a:t>
            </a:r>
          </a:p>
          <a:p>
            <a:pPr lvl="2" marL="1082842" indent="-320842">
              <a:buSzPct val="100000"/>
              <a:buChar cha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John Muir                   1838-1919</a:t>
            </a:r>
          </a:p>
        </p:txBody>
      </p:sp>
      <p:pic>
        <p:nvPicPr>
          <p:cNvPr id="52"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ctrTitle" idx="4294967295"/>
          </p:nvPr>
        </p:nvSpPr>
        <p:spPr>
          <a:xfrm>
            <a:off x="1676400" y="685799"/>
            <a:ext cx="6629400" cy="1183086"/>
          </a:xfrm>
          <a:prstGeom prst="rect">
            <a:avLst/>
          </a:prstGeom>
        </p:spPr>
        <p:txBody>
          <a:bodyPr>
            <a:normAutofit fontScale="100000" lnSpcReduction="0"/>
          </a:bodyPr>
          <a:lstStyle/>
          <a:p>
            <a:pPr defTabSz="448055">
              <a:tabLst>
                <a:tab pos="444500" algn="l"/>
                <a:tab pos="889000" algn="l"/>
                <a:tab pos="1333500" algn="l"/>
                <a:tab pos="1790700" algn="l"/>
                <a:tab pos="2235200" algn="l"/>
                <a:tab pos="2679700" algn="l"/>
                <a:tab pos="3124200" algn="l"/>
                <a:tab pos="3581400" algn="l"/>
                <a:tab pos="4025900" algn="l"/>
                <a:tab pos="4470400" algn="l"/>
                <a:tab pos="4927600" algn="l"/>
                <a:tab pos="5372100" algn="l"/>
                <a:tab pos="5816600" algn="l"/>
                <a:tab pos="6261100" algn="l"/>
                <a:tab pos="6718300" algn="l"/>
                <a:tab pos="7162800" algn="l"/>
                <a:tab pos="7607300" algn="l"/>
                <a:tab pos="8064500" algn="l"/>
                <a:tab pos="8509000" algn="l"/>
                <a:tab pos="8953500" algn="l"/>
              </a:tabLst>
              <a:defRPr sz="3528"/>
            </a:pPr>
            <a:r>
              <a:t>The Growth of the “Conservation</a:t>
            </a:r>
          </a:p>
          <a:p>
            <a:pPr defTabSz="448055">
              <a:tabLst>
                <a:tab pos="444500" algn="l"/>
                <a:tab pos="889000" algn="l"/>
                <a:tab pos="1333500" algn="l"/>
                <a:tab pos="1790700" algn="l"/>
                <a:tab pos="2235200" algn="l"/>
                <a:tab pos="2679700" algn="l"/>
                <a:tab pos="3124200" algn="l"/>
                <a:tab pos="3581400" algn="l"/>
                <a:tab pos="4025900" algn="l"/>
                <a:tab pos="4470400" algn="l"/>
                <a:tab pos="4927600" algn="l"/>
                <a:tab pos="5372100" algn="l"/>
                <a:tab pos="5816600" algn="l"/>
                <a:tab pos="6261100" algn="l"/>
                <a:tab pos="6718300" algn="l"/>
                <a:tab pos="7162800" algn="l"/>
                <a:tab pos="7607300" algn="l"/>
                <a:tab pos="8064500" algn="l"/>
                <a:tab pos="8509000" algn="l"/>
                <a:tab pos="8953500" algn="l"/>
              </a:tabLst>
              <a:defRPr sz="3528"/>
            </a:pPr>
            <a:r>
              <a:t>Movement”</a:t>
            </a:r>
          </a:p>
        </p:txBody>
      </p:sp>
      <p:sp>
        <p:nvSpPr>
          <p:cNvPr id="55" name="Shape 55"/>
          <p:cNvSpPr/>
          <p:nvPr>
            <p:ph type="subTitle" sz="half" idx="4294967295"/>
          </p:nvPr>
        </p:nvSpPr>
        <p:spPr>
          <a:xfrm>
            <a:off x="1257300" y="2265709"/>
            <a:ext cx="6629401" cy="2080916"/>
          </a:xfrm>
          <a:prstGeom prst="rect">
            <a:avLst/>
          </a:prstGeom>
        </p:spPr>
        <p:txBody>
          <a:bodyPr>
            <a:normAutofit fontScale="100000" lnSpcReduction="0"/>
          </a:bodyPr>
          <a:lstStyle/>
          <a:p>
            <a:pPr lvl="1" marL="857250" indent="-457200">
              <a:lnSpc>
                <a:spcPct val="100000"/>
              </a:lnSpc>
              <a:spcBef>
                <a:spcPts val="600"/>
              </a:spcBef>
              <a:buClr>
                <a:srgbClr val="000000"/>
              </a:buClr>
              <a:buSzPct val="100000"/>
              <a:buFont typeface="Arial"/>
              <a:buChar char="•"/>
              <a:defRPr sz="2400"/>
            </a:pPr>
            <a:r>
              <a:t>1871 – Fish &amp; Wildlife Service created</a:t>
            </a:r>
          </a:p>
          <a:p>
            <a:pPr lvl="1" marL="857250" indent="-457200">
              <a:lnSpc>
                <a:spcPct val="100000"/>
              </a:lnSpc>
              <a:spcBef>
                <a:spcPts val="600"/>
              </a:spcBef>
              <a:buClr>
                <a:srgbClr val="000000"/>
              </a:buClr>
              <a:buSzPct val="100000"/>
              <a:buFont typeface="Arial"/>
              <a:buChar char="•"/>
              <a:defRPr sz="2400"/>
            </a:pPr>
            <a:r>
              <a:t>1872 – First National Park (Yellowstone)</a:t>
            </a:r>
          </a:p>
          <a:p>
            <a:pPr lvl="1" marL="857250" indent="-457200">
              <a:lnSpc>
                <a:spcPct val="100000"/>
              </a:lnSpc>
              <a:spcBef>
                <a:spcPts val="600"/>
              </a:spcBef>
              <a:buClr>
                <a:srgbClr val="000000"/>
              </a:buClr>
              <a:buSzPct val="100000"/>
              <a:buFont typeface="Arial"/>
              <a:buChar char="•"/>
              <a:defRPr sz="2400"/>
            </a:pPr>
            <a:r>
              <a:t>1891 – First National Forest</a:t>
            </a:r>
          </a:p>
          <a:p>
            <a:pPr lvl="1" marL="857250" indent="-457200">
              <a:lnSpc>
                <a:spcPct val="100000"/>
              </a:lnSpc>
              <a:spcBef>
                <a:spcPts val="600"/>
              </a:spcBef>
              <a:buClr>
                <a:srgbClr val="000000"/>
              </a:buClr>
              <a:buSzPct val="100000"/>
              <a:buFont typeface="Arial"/>
              <a:buChar char="•"/>
              <a:defRPr sz="2400"/>
            </a:pPr>
            <a:r>
              <a:t>1905 – U.S. Forest Service established</a:t>
            </a:r>
          </a:p>
        </p:txBody>
      </p:sp>
      <p:pic>
        <p:nvPicPr>
          <p:cNvPr id="56"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pic>
        <p:nvPicPr>
          <p:cNvPr id="57" name="image.png"/>
          <p:cNvPicPr>
            <a:picLocks noChangeAspect="1"/>
          </p:cNvPicPr>
          <p:nvPr/>
        </p:nvPicPr>
        <p:blipFill>
          <a:blip r:embed="rId3">
            <a:extLst/>
          </a:blip>
          <a:stretch>
            <a:fillRect/>
          </a:stretch>
        </p:blipFill>
        <p:spPr>
          <a:xfrm>
            <a:off x="2177256" y="4648200"/>
            <a:ext cx="868363" cy="1038225"/>
          </a:xfrm>
          <a:prstGeom prst="rect">
            <a:avLst/>
          </a:prstGeom>
          <a:ln w="12700">
            <a:miter lim="400000"/>
          </a:ln>
        </p:spPr>
      </p:pic>
      <p:pic>
        <p:nvPicPr>
          <p:cNvPr id="58" name="image.jpg"/>
          <p:cNvPicPr>
            <a:picLocks noChangeAspect="1"/>
          </p:cNvPicPr>
          <p:nvPr/>
        </p:nvPicPr>
        <p:blipFill>
          <a:blip r:embed="rId4">
            <a:extLst/>
          </a:blip>
          <a:stretch>
            <a:fillRect/>
          </a:stretch>
        </p:blipFill>
        <p:spPr>
          <a:xfrm>
            <a:off x="3344068" y="4524375"/>
            <a:ext cx="1219201" cy="1219200"/>
          </a:xfrm>
          <a:prstGeom prst="rect">
            <a:avLst/>
          </a:prstGeom>
          <a:ln w="12700">
            <a:miter lim="400000"/>
          </a:ln>
        </p:spPr>
      </p:pic>
      <p:pic>
        <p:nvPicPr>
          <p:cNvPr id="59" name="image.png"/>
          <p:cNvPicPr>
            <a:picLocks noChangeAspect="1"/>
          </p:cNvPicPr>
          <p:nvPr/>
        </p:nvPicPr>
        <p:blipFill>
          <a:blip r:embed="rId5">
            <a:extLst/>
          </a:blip>
          <a:stretch>
            <a:fillRect/>
          </a:stretch>
        </p:blipFill>
        <p:spPr>
          <a:xfrm>
            <a:off x="4861718" y="4743450"/>
            <a:ext cx="1090614" cy="895350"/>
          </a:xfrm>
          <a:prstGeom prst="rect">
            <a:avLst/>
          </a:prstGeom>
          <a:ln w="12700">
            <a:miter lim="400000"/>
          </a:ln>
        </p:spPr>
      </p:pic>
      <p:pic>
        <p:nvPicPr>
          <p:cNvPr id="60" name="image.png"/>
          <p:cNvPicPr>
            <a:picLocks noChangeAspect="1"/>
          </p:cNvPicPr>
          <p:nvPr/>
        </p:nvPicPr>
        <p:blipFill>
          <a:blip r:embed="rId6">
            <a:extLst/>
          </a:blip>
          <a:stretch>
            <a:fillRect/>
          </a:stretch>
        </p:blipFill>
        <p:spPr>
          <a:xfrm>
            <a:off x="6274593" y="4594225"/>
            <a:ext cx="920751" cy="1193800"/>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ctrTitle" idx="4294967295"/>
          </p:nvPr>
        </p:nvSpPr>
        <p:spPr>
          <a:xfrm>
            <a:off x="1676400" y="685800"/>
            <a:ext cx="6629400" cy="685800"/>
          </a:xfrm>
          <a:prstGeom prst="rect">
            <a:avLst/>
          </a:prstGeom>
        </p:spPr>
        <p:txBody>
          <a:bodyPr>
            <a:normAutofit fontScale="100000" lnSpcReduction="0"/>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600"/>
            </a:lvl1pPr>
          </a:lstStyle>
          <a:p>
            <a:pPr/>
            <a:r>
              <a:t>The Ethics of the Time</a:t>
            </a:r>
          </a:p>
        </p:txBody>
      </p:sp>
      <p:sp>
        <p:nvSpPr>
          <p:cNvPr id="63" name="Shape 63"/>
          <p:cNvSpPr/>
          <p:nvPr>
            <p:ph type="subTitle" sz="half" idx="4294967295"/>
          </p:nvPr>
        </p:nvSpPr>
        <p:spPr>
          <a:xfrm>
            <a:off x="1257300" y="2337271"/>
            <a:ext cx="6629401" cy="2564458"/>
          </a:xfrm>
          <a:prstGeom prst="rect">
            <a:avLst/>
          </a:prstGeom>
        </p:spPr>
        <p:txBody>
          <a:bodyPr>
            <a:normAutofit fontScale="100000" lnSpcReduction="0"/>
          </a:bodyPr>
          <a:lstStyle/>
          <a:p>
            <a:pPr lvl="2" marL="1082842" indent="-320842">
              <a:buSzPct val="100000"/>
              <a:buChar cha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Socially Focused</a:t>
            </a:r>
          </a:p>
          <a:p>
            <a:pPr lvl="2" marL="1082842" indent="-320842">
              <a:buSzPct val="100000"/>
              <a:buChar cha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How we should live together</a:t>
            </a:r>
          </a:p>
          <a:p>
            <a:pPr lvl="2" marL="1082842" indent="-320842">
              <a:buSzPct val="100000"/>
              <a:buChar char="•"/>
              <a:tabLst>
                <a:tab pos="342900"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t>Quest for a utopian society</a:t>
            </a:r>
          </a:p>
        </p:txBody>
      </p:sp>
      <p:pic>
        <p:nvPicPr>
          <p:cNvPr id="64" name="PatchOrigInside.png" descr="PatchOrigInside"/>
          <p:cNvPicPr>
            <a:picLocks noChangeAspect="1"/>
          </p:cNvPicPr>
          <p:nvPr/>
        </p:nvPicPr>
        <p:blipFill>
          <a:blip r:embed="rId2">
            <a:extLst/>
          </a:blip>
          <a:stretch>
            <a:fillRect/>
          </a:stretch>
        </p:blipFill>
        <p:spPr>
          <a:xfrm>
            <a:off x="152400" y="381000"/>
            <a:ext cx="1363663" cy="1371600"/>
          </a:xfrm>
          <a:prstGeom prst="rect">
            <a:avLst/>
          </a:prstGeom>
          <a:ln w="12700">
            <a:miter lim="400000"/>
          </a:ln>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Times New Roman"/>
        <a:ea typeface="Times New Roman"/>
        <a:cs typeface="Times New Roman"/>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Times New Roman"/>
        <a:ea typeface="Times New Roman"/>
        <a:cs typeface="Times New Roman"/>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96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